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8"/>
  </p:notesMasterIdLst>
  <p:sldIdLst>
    <p:sldId id="256" r:id="rId2"/>
    <p:sldId id="516" r:id="rId3"/>
    <p:sldId id="517" r:id="rId4"/>
    <p:sldId id="518" r:id="rId5"/>
    <p:sldId id="519" r:id="rId6"/>
    <p:sldId id="382" r:id="rId7"/>
    <p:sldId id="508" r:id="rId8"/>
    <p:sldId id="439" r:id="rId9"/>
    <p:sldId id="509" r:id="rId10"/>
    <p:sldId id="455" r:id="rId11"/>
    <p:sldId id="448" r:id="rId12"/>
    <p:sldId id="449" r:id="rId13"/>
    <p:sldId id="454" r:id="rId14"/>
    <p:sldId id="452" r:id="rId15"/>
    <p:sldId id="451" r:id="rId16"/>
    <p:sldId id="457" r:id="rId17"/>
    <p:sldId id="459" r:id="rId18"/>
    <p:sldId id="460" r:id="rId19"/>
    <p:sldId id="463" r:id="rId20"/>
    <p:sldId id="465" r:id="rId21"/>
    <p:sldId id="467" r:id="rId22"/>
    <p:sldId id="468" r:id="rId23"/>
    <p:sldId id="470" r:id="rId24"/>
    <p:sldId id="471" r:id="rId25"/>
    <p:sldId id="472" r:id="rId26"/>
    <p:sldId id="473" r:id="rId27"/>
    <p:sldId id="476" r:id="rId28"/>
    <p:sldId id="477" r:id="rId29"/>
    <p:sldId id="475" r:id="rId30"/>
    <p:sldId id="500" r:id="rId31"/>
    <p:sldId id="498" r:id="rId32"/>
    <p:sldId id="499" r:id="rId33"/>
    <p:sldId id="456" r:id="rId34"/>
    <p:sldId id="478" r:id="rId35"/>
    <p:sldId id="438" r:id="rId36"/>
    <p:sldId id="388" r:id="rId37"/>
    <p:sldId id="511" r:id="rId38"/>
    <p:sldId id="514" r:id="rId39"/>
    <p:sldId id="515" r:id="rId40"/>
    <p:sldId id="383" r:id="rId41"/>
    <p:sldId id="384" r:id="rId42"/>
    <p:sldId id="385" r:id="rId43"/>
    <p:sldId id="479" r:id="rId44"/>
    <p:sldId id="391" r:id="rId45"/>
    <p:sldId id="392" r:id="rId46"/>
    <p:sldId id="353" r:id="rId47"/>
    <p:sldId id="480" r:id="rId48"/>
    <p:sldId id="453" r:id="rId49"/>
    <p:sldId id="394" r:id="rId50"/>
    <p:sldId id="398" r:id="rId51"/>
    <p:sldId id="399" r:id="rId52"/>
    <p:sldId id="481" r:id="rId53"/>
    <p:sldId id="482" r:id="rId54"/>
    <p:sldId id="483" r:id="rId55"/>
    <p:sldId id="484" r:id="rId56"/>
    <p:sldId id="485" r:id="rId57"/>
    <p:sldId id="409" r:id="rId58"/>
    <p:sldId id="486" r:id="rId59"/>
    <p:sldId id="422" r:id="rId60"/>
    <p:sldId id="424" r:id="rId61"/>
    <p:sldId id="487" r:id="rId62"/>
    <p:sldId id="417" r:id="rId63"/>
    <p:sldId id="421" r:id="rId64"/>
    <p:sldId id="488" r:id="rId65"/>
    <p:sldId id="489" r:id="rId66"/>
    <p:sldId id="413" r:id="rId67"/>
    <p:sldId id="490" r:id="rId68"/>
    <p:sldId id="491" r:id="rId69"/>
    <p:sldId id="416" r:id="rId70"/>
    <p:sldId id="492" r:id="rId71"/>
    <p:sldId id="493" r:id="rId72"/>
    <p:sldId id="494" r:id="rId73"/>
    <p:sldId id="495" r:id="rId74"/>
    <p:sldId id="496" r:id="rId75"/>
    <p:sldId id="497" r:id="rId76"/>
    <p:sldId id="504" r:id="rId7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7DB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71" autoAdjust="0"/>
    <p:restoredTop sz="94660" autoAdjust="0"/>
  </p:normalViewPr>
  <p:slideViewPr>
    <p:cSldViewPr snapToGrid="0">
      <p:cViewPr varScale="1">
        <p:scale>
          <a:sx n="107" d="100"/>
          <a:sy n="107" d="100"/>
        </p:scale>
        <p:origin x="-86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05633-5289-48BB-A8BB-93A156060DDD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097725-3468-4298-BE9A-5D590FEB72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4485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11</a:t>
            </a:fld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12</a:t>
            </a:fld>
            <a:endParaRPr 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13</a:t>
            </a:fld>
            <a:endParaRPr lang="ru-R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14</a:t>
            </a:fld>
            <a:endParaRPr lang="ru-R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15</a:t>
            </a:fld>
            <a:endParaRPr lang="ru-R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16</a:t>
            </a:fld>
            <a:endParaRPr lang="ru-R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17</a:t>
            </a:fld>
            <a:endParaRPr lang="ru-RU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18</a:t>
            </a:fld>
            <a:endParaRPr lang="ru-R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19</a:t>
            </a:fld>
            <a:endParaRPr lang="ru-RU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20</a:t>
            </a:fld>
            <a:endParaRPr lang="ru-R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21</a:t>
            </a:fld>
            <a:endParaRPr lang="ru-RU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22</a:t>
            </a:fld>
            <a:endParaRPr lang="ru-R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23</a:t>
            </a:fld>
            <a:endParaRPr lang="ru-RU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24</a:t>
            </a:fld>
            <a:endParaRPr lang="ru-R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25</a:t>
            </a:fld>
            <a:endParaRPr lang="ru-RU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26</a:t>
            </a:fld>
            <a:endParaRPr lang="ru-RU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27</a:t>
            </a:fld>
            <a:endParaRPr lang="ru-RU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28</a:t>
            </a:fld>
            <a:endParaRPr lang="ru-RU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29</a:t>
            </a:fld>
            <a:endParaRPr lang="ru-RU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33</a:t>
            </a:fld>
            <a:endParaRPr lang="ru-RU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35</a:t>
            </a:fld>
            <a:endParaRPr lang="ru-RU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36</a:t>
            </a:fld>
            <a:endParaRPr lang="ru-RU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37</a:t>
            </a:fld>
            <a:endParaRPr lang="ru-RU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38</a:t>
            </a:fld>
            <a:endParaRPr lang="ru-RU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39</a:t>
            </a:fld>
            <a:endParaRPr lang="ru-RU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40</a:t>
            </a:fld>
            <a:endParaRPr lang="ru-RU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41</a:t>
            </a:fld>
            <a:endParaRPr lang="ru-RU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42</a:t>
            </a:fld>
            <a:endParaRPr lang="ru-RU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44</a:t>
            </a:fld>
            <a:endParaRPr lang="ru-RU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45</a:t>
            </a:fld>
            <a:endParaRPr lang="ru-RU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46</a:t>
            </a:fld>
            <a:endParaRPr lang="ru-RU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47</a:t>
            </a:fld>
            <a:endParaRPr lang="ru-RU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48</a:t>
            </a:fld>
            <a:endParaRPr lang="ru-RU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57</a:t>
            </a:fld>
            <a:endParaRPr lang="ru-RU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58</a:t>
            </a:fld>
            <a:endParaRPr lang="ru-RU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59</a:t>
            </a:fld>
            <a:endParaRPr lang="ru-RU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61</a:t>
            </a:fld>
            <a:endParaRPr lang="ru-RU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62</a:t>
            </a:fld>
            <a:endParaRPr lang="ru-RU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63</a:t>
            </a:fld>
            <a:endParaRPr lang="ru-RU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65</a:t>
            </a:fld>
            <a:endParaRPr lang="ru-RU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66</a:t>
            </a:fld>
            <a:endParaRPr lang="ru-RU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67</a:t>
            </a:fld>
            <a:endParaRPr lang="ru-RU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68</a:t>
            </a:fld>
            <a:endParaRPr lang="ru-RU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69</a:t>
            </a:fld>
            <a:endParaRPr lang="ru-RU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70</a:t>
            </a:fld>
            <a:endParaRPr lang="ru-RU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71</a:t>
            </a:fld>
            <a:endParaRPr lang="ru-RU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72</a:t>
            </a:fld>
            <a:endParaRPr lang="ru-RU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73</a:t>
            </a:fld>
            <a:endParaRPr lang="ru-RU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74</a:t>
            </a:fld>
            <a:endParaRPr lang="ru-RU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75</a:t>
            </a:fld>
            <a:endParaRPr lang="ru-RU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C9EC2-1495-49FD-9020-93C18A83D7EB}" type="datetimeFigureOut">
              <a:rPr lang="ru-RU" smtClean="0"/>
              <a:pPr/>
              <a:t>22.03.2014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2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5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6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7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8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20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21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2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jpeg"/><Relationship Id="rId4" Type="http://schemas.openxmlformats.org/officeDocument/2006/relationships/image" Target="../media/image1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3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3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34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3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jpeg"/><Relationship Id="rId4" Type="http://schemas.openxmlformats.org/officeDocument/2006/relationships/image" Target="../media/image1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37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38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39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jpeg"/><Relationship Id="rId4" Type="http://schemas.openxmlformats.org/officeDocument/2006/relationships/image" Target="../media/image1.w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41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jpeg"/><Relationship Id="rId4" Type="http://schemas.openxmlformats.org/officeDocument/2006/relationships/image" Target="../media/image1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43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44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jpeg"/><Relationship Id="rId4" Type="http://schemas.openxmlformats.org/officeDocument/2006/relationships/image" Target="../media/image1.wm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jpeg"/><Relationship Id="rId4" Type="http://schemas.openxmlformats.org/officeDocument/2006/relationships/image" Target="../media/image1.wm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jpeg"/><Relationship Id="rId4" Type="http://schemas.openxmlformats.org/officeDocument/2006/relationships/image" Target="../media/image1.wm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8.jpeg"/><Relationship Id="rId4" Type="http://schemas.openxmlformats.org/officeDocument/2006/relationships/image" Target="../media/image1.wm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"/>
            <a:ext cx="9144000" cy="42272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85800" y="4559355"/>
            <a:ext cx="7772400" cy="1833949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Web-</a:t>
            </a:r>
            <a:r>
              <a:rPr lang="ru-RU" b="1" dirty="0" smtClean="0">
                <a:solidFill>
                  <a:srgbClr val="C00000"/>
                </a:solidFill>
              </a:rPr>
              <a:t>кластер </a:t>
            </a:r>
            <a:r>
              <a:rPr lang="en-US" b="1" dirty="0" smtClean="0">
                <a:solidFill>
                  <a:srgbClr val="C00000"/>
                </a:solidFill>
              </a:rPr>
              <a:t>DeloPro-wBsuite – </a:t>
            </a:r>
            <a:br>
              <a:rPr lang="en-US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интегрированное решение для онлайн управления бизнесом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wbs_logo_100big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897" y="1499108"/>
            <a:ext cx="3417939" cy="2027748"/>
          </a:xfrm>
          <a:prstGeom prst="rect">
            <a:avLst/>
          </a:prstGeom>
        </p:spPr>
      </p:pic>
      <p:pic>
        <p:nvPicPr>
          <p:cNvPr id="5" name="Рисунок 4" descr="xicom_logo_whit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0120" y="323868"/>
            <a:ext cx="2435962" cy="460858"/>
          </a:xfrm>
          <a:prstGeom prst="rect">
            <a:avLst/>
          </a:prstGeom>
        </p:spPr>
      </p:pic>
      <p:sp>
        <p:nvSpPr>
          <p:cNvPr id="11" name="Заголовок 5"/>
          <p:cNvSpPr txBox="1">
            <a:spLocks/>
          </p:cNvSpPr>
          <p:nvPr/>
        </p:nvSpPr>
        <p:spPr>
          <a:xfrm>
            <a:off x="6948003" y="3147910"/>
            <a:ext cx="1550803" cy="3410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cs typeface="Arial" pitchFamily="34" charset="0"/>
              </a:rPr>
              <a:t>DeloPro</a:t>
            </a:r>
            <a:endParaRPr lang="ru-RU" sz="2800" b="1" dirty="0">
              <a:cs typeface="Arial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5459" y="1627248"/>
            <a:ext cx="1438310" cy="143831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3186" y="1933835"/>
            <a:ext cx="2535170" cy="804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82" y="135039"/>
            <a:ext cx="8356902" cy="479218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WEB-</a:t>
            </a:r>
            <a:r>
              <a:rPr lang="ru-RU" sz="2800" b="1" dirty="0" smtClean="0">
                <a:solidFill>
                  <a:srgbClr val="0070C0"/>
                </a:solidFill>
              </a:rPr>
              <a:t>проекты для бизнеса от компании КСИКОМ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2875" y="790078"/>
            <a:ext cx="900112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/>
              <a:t>Группа </a:t>
            </a:r>
            <a:r>
              <a:rPr lang="ru-RU" sz="2000" dirty="0"/>
              <a:t>компаний КСИКОМ предлагает </a:t>
            </a:r>
            <a:r>
              <a:rPr lang="ru-RU" sz="2000" b="1" dirty="0">
                <a:solidFill>
                  <a:srgbClr val="002060"/>
                </a:solidFill>
              </a:rPr>
              <a:t>разработку, внедрение и сопровождение </a:t>
            </a:r>
            <a:r>
              <a:rPr lang="ru-RU" sz="2000" b="1" dirty="0" smtClean="0">
                <a:solidFill>
                  <a:srgbClr val="002060"/>
                </a:solidFill>
              </a:rPr>
              <a:t>Web-решений </a:t>
            </a:r>
            <a:r>
              <a:rPr lang="ru-RU" sz="2000" b="1" dirty="0">
                <a:solidFill>
                  <a:srgbClr val="002060"/>
                </a:solidFill>
              </a:rPr>
              <a:t>для онлайн управления бизнесом</a:t>
            </a:r>
            <a:r>
              <a:rPr lang="ru-RU" sz="2000" dirty="0">
                <a:solidFill>
                  <a:srgbClr val="002060"/>
                </a:solidFill>
              </a:rPr>
              <a:t> –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360000">
              <a:spcBef>
                <a:spcPts val="600"/>
              </a:spcBef>
              <a:spcAft>
                <a:spcPts val="1200"/>
              </a:spcAft>
            </a:pPr>
            <a:r>
              <a:rPr lang="ru-RU" sz="2400" b="1" dirty="0" smtClean="0">
                <a:solidFill>
                  <a:srgbClr val="C00000"/>
                </a:solidFill>
              </a:rPr>
              <a:t>систем </a:t>
            </a:r>
            <a:r>
              <a:rPr lang="ru-RU" sz="2400" b="1" dirty="0">
                <a:solidFill>
                  <a:srgbClr val="C00000"/>
                </a:solidFill>
              </a:rPr>
              <a:t>электронной коммерции, клиентских и </a:t>
            </a:r>
            <a:r>
              <a:rPr lang="ru-RU" sz="2400" b="1" dirty="0" smtClean="0">
                <a:solidFill>
                  <a:srgbClr val="C00000"/>
                </a:solidFill>
              </a:rPr>
              <a:t>внутрикорпоративных</a:t>
            </a:r>
            <a:r>
              <a:rPr lang="ru-RU" sz="2400" b="1" dirty="0">
                <a:solidFill>
                  <a:srgbClr val="C00000"/>
                </a:solidFill>
              </a:rPr>
              <a:t> Web-порталов, CRM и ERP-систем, </a:t>
            </a:r>
            <a:r>
              <a:rPr lang="ru-RU" sz="2400" b="1" dirty="0" smtClean="0">
                <a:solidFill>
                  <a:srgbClr val="C00000"/>
                </a:solidFill>
              </a:rPr>
              <a:t>других специализированных</a:t>
            </a:r>
            <a:r>
              <a:rPr lang="ru-RU" sz="2400" b="1" dirty="0">
                <a:solidFill>
                  <a:srgbClr val="C00000"/>
                </a:solidFill>
              </a:rPr>
              <a:t> Web-приложений для </a:t>
            </a:r>
            <a:r>
              <a:rPr lang="ru-RU" sz="2400" b="1" dirty="0" smtClean="0">
                <a:solidFill>
                  <a:srgbClr val="C00000"/>
                </a:solidFill>
              </a:rPr>
              <a:t>бизнеса</a:t>
            </a:r>
          </a:p>
          <a:p>
            <a:pPr marL="342900" indent="-342900">
              <a:spcBef>
                <a:spcPts val="600"/>
              </a:spcBef>
            </a:pPr>
            <a:r>
              <a:rPr lang="ru-RU" sz="2000" dirty="0" smtClean="0"/>
              <a:t>Предлагаемые решения базируются на возможностях базовых </a:t>
            </a:r>
            <a:r>
              <a:rPr lang="en-US" sz="2000" dirty="0" smtClean="0"/>
              <a:t>WEB</a:t>
            </a:r>
            <a:r>
              <a:rPr lang="ru-RU" sz="2000" dirty="0" smtClean="0"/>
              <a:t>-проектов: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ERP – </a:t>
            </a:r>
            <a:r>
              <a:rPr lang="ru-RU" sz="2000" i="1" dirty="0" smtClean="0">
                <a:solidFill>
                  <a:srgbClr val="002060"/>
                </a:solidFill>
              </a:rPr>
              <a:t>Системы управления предприятием</a:t>
            </a:r>
            <a:r>
              <a:rPr lang="ru-RU" sz="2000" dirty="0" smtClean="0">
                <a:solidFill>
                  <a:srgbClr val="002060"/>
                </a:solidFill>
              </a:rPr>
              <a:t> </a:t>
            </a:r>
            <a:r>
              <a:rPr lang="ru-RU" sz="2000" b="1" dirty="0" smtClean="0">
                <a:solidFill>
                  <a:srgbClr val="002060"/>
                </a:solidFill>
              </a:rPr>
              <a:t>DeloPro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инструментальной PHP-платформы </a:t>
            </a:r>
            <a:r>
              <a:rPr lang="ru-RU" sz="2000" b="1" dirty="0" smtClean="0">
                <a:solidFill>
                  <a:srgbClr val="002060"/>
                </a:solidFill>
              </a:rPr>
              <a:t>Wad-er</a:t>
            </a:r>
            <a:r>
              <a:rPr lang="ru-RU" sz="2000" b="1" dirty="0" smtClean="0"/>
              <a:t> </a:t>
            </a:r>
            <a:r>
              <a:rPr lang="ru-RU" sz="2000" dirty="0" smtClean="0"/>
              <a:t>для разработки Web-приложений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корпоративной информационной системы</a:t>
            </a:r>
            <a:r>
              <a:rPr lang="ru-RU" sz="2000" i="1" dirty="0" smtClean="0">
                <a:solidFill>
                  <a:srgbClr val="002060"/>
                </a:solidFill>
              </a:rPr>
              <a:t> </a:t>
            </a:r>
            <a:r>
              <a:rPr lang="ru-RU" sz="2000" b="1" dirty="0" smtClean="0">
                <a:solidFill>
                  <a:srgbClr val="002060"/>
                </a:solidFill>
              </a:rPr>
              <a:t>Wad-er Business Suite (wBsuite)</a:t>
            </a:r>
          </a:p>
          <a:p>
            <a:pPr>
              <a:spcBef>
                <a:spcPts val="1200"/>
              </a:spcBef>
            </a:pPr>
            <a:r>
              <a:rPr lang="ru-RU" sz="2000" dirty="0" smtClean="0"/>
              <a:t>Инструментальная платформа </a:t>
            </a:r>
            <a:r>
              <a:rPr lang="ru-RU" sz="2000" b="1" dirty="0" smtClean="0"/>
              <a:t>Wad-er </a:t>
            </a:r>
            <a:r>
              <a:rPr lang="ru-RU" sz="2000" dirty="0" smtClean="0"/>
              <a:t>и</a:t>
            </a:r>
            <a:r>
              <a:rPr lang="ru-RU" sz="2000" b="1" dirty="0" smtClean="0"/>
              <a:t> </a:t>
            </a:r>
            <a:r>
              <a:rPr lang="ru-RU" sz="2000" dirty="0" smtClean="0"/>
              <a:t>Система</a:t>
            </a:r>
            <a:r>
              <a:rPr lang="ru-RU" sz="2000" i="1" dirty="0" smtClean="0"/>
              <a:t> </a:t>
            </a:r>
            <a:r>
              <a:rPr lang="ru-RU" sz="2000" b="1" dirty="0" smtClean="0"/>
              <a:t>wBsuite</a:t>
            </a:r>
            <a:r>
              <a:rPr lang="ru-RU" sz="2000" dirty="0" smtClean="0"/>
              <a:t> концентрируют в себе опыт и знания предметной области, приобретенные разработчиками в течение </a:t>
            </a:r>
            <a:r>
              <a:rPr lang="ru-RU" sz="2000" b="1" dirty="0" smtClean="0">
                <a:solidFill>
                  <a:srgbClr val="002060"/>
                </a:solidFill>
              </a:rPr>
              <a:t>18 лет работы </a:t>
            </a:r>
            <a:r>
              <a:rPr lang="ru-RU" sz="2000" dirty="0" smtClean="0"/>
              <a:t>над развитием проекта </a:t>
            </a:r>
            <a:r>
              <a:rPr lang="ru-RU" sz="2000" b="1" dirty="0" smtClean="0"/>
              <a:t>DeloPro</a:t>
            </a:r>
            <a:endParaRPr lang="ru-RU" sz="2000" dirty="0" smtClean="0"/>
          </a:p>
          <a:p>
            <a:pPr>
              <a:spcBef>
                <a:spcPts val="1200"/>
              </a:spcBef>
            </a:pPr>
            <a:r>
              <a:rPr lang="ru-RU" sz="2000" dirty="0" smtClean="0"/>
              <a:t>Авторские права на программные продукты и товарные знаки </a:t>
            </a:r>
          </a:p>
          <a:p>
            <a:pPr>
              <a:spcAft>
                <a:spcPts val="600"/>
              </a:spcAft>
            </a:pPr>
            <a:r>
              <a:rPr lang="ru-RU" sz="2000" b="1" dirty="0" smtClean="0">
                <a:solidFill>
                  <a:srgbClr val="002060"/>
                </a:solidFill>
              </a:rPr>
              <a:t>Wad-er</a:t>
            </a:r>
            <a:r>
              <a:rPr lang="ru-RU" sz="2000" dirty="0" smtClean="0">
                <a:solidFill>
                  <a:srgbClr val="002060"/>
                </a:solidFill>
              </a:rPr>
              <a:t>,</a:t>
            </a:r>
            <a:r>
              <a:rPr lang="ru-RU" sz="2000" b="1" dirty="0" smtClean="0">
                <a:solidFill>
                  <a:srgbClr val="002060"/>
                </a:solidFill>
              </a:rPr>
              <a:t> wBsuite</a:t>
            </a:r>
            <a:r>
              <a:rPr lang="ru-RU" sz="2000" dirty="0" smtClean="0">
                <a:solidFill>
                  <a:srgbClr val="002060"/>
                </a:solidFill>
              </a:rPr>
              <a:t> и </a:t>
            </a:r>
            <a:r>
              <a:rPr lang="ru-RU" sz="2000" b="1" dirty="0" smtClean="0">
                <a:solidFill>
                  <a:srgbClr val="002060"/>
                </a:solidFill>
              </a:rPr>
              <a:t>DeloPro </a:t>
            </a:r>
            <a:r>
              <a:rPr lang="ru-RU" sz="2000" dirty="0" smtClean="0"/>
              <a:t>принадлежат группе компаний КСИКОМ </a:t>
            </a:r>
            <a:r>
              <a:rPr lang="ru-RU" sz="2000" i="1" dirty="0">
                <a:solidFill>
                  <a:srgbClr val="C00000"/>
                </a:solidFill>
              </a:rPr>
              <a:t> </a:t>
            </a:r>
            <a:endParaRPr lang="ru-RU" sz="2000" i="1" dirty="0" smtClean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</p:spTree>
    <p:extLst>
      <p:ext uri="{BB962C8B-B14F-4D97-AF65-F5344CB8AC3E}">
        <p14:creationId xmlns:p14="http://schemas.microsoft.com/office/powerpoint/2010/main" xmlns="" val="7676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790" y="127544"/>
            <a:ext cx="8356902" cy="479218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Тенденции электронной коммерции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3348" y="675774"/>
            <a:ext cx="864709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"</a:t>
            </a:r>
            <a:r>
              <a:rPr lang="ru-RU" sz="2000" b="1" i="1" dirty="0">
                <a:solidFill>
                  <a:srgbClr val="C00000"/>
                </a:solidFill>
              </a:rPr>
              <a:t>Если Вы сегодня не представлены в Интернете, завтра Вас может не быть в </a:t>
            </a:r>
            <a:r>
              <a:rPr lang="ru-RU" sz="2000" b="1" i="1" dirty="0" smtClean="0">
                <a:solidFill>
                  <a:srgbClr val="C00000"/>
                </a:solidFill>
              </a:rPr>
              <a:t>бизнесе</a:t>
            </a:r>
            <a:r>
              <a:rPr lang="ru-RU" sz="2000" dirty="0" smtClean="0">
                <a:solidFill>
                  <a:srgbClr val="C00000"/>
                </a:solidFill>
              </a:rPr>
              <a:t>" – Билл Гейтс</a:t>
            </a:r>
            <a:endParaRPr lang="uk-UA" sz="2000" dirty="0">
              <a:solidFill>
                <a:srgbClr val="C00000"/>
              </a:solidFill>
            </a:endParaRPr>
          </a:p>
          <a:p>
            <a:endParaRPr lang="ru-RU" sz="1000" dirty="0"/>
          </a:p>
          <a:p>
            <a:r>
              <a:rPr lang="ru-RU" sz="2000" dirty="0" smtClean="0"/>
              <a:t>Аналитики </a:t>
            </a:r>
            <a:r>
              <a:rPr lang="en-US" sz="2000" dirty="0"/>
              <a:t>Google</a:t>
            </a:r>
            <a:r>
              <a:rPr lang="ru-RU" sz="2000" dirty="0"/>
              <a:t> утверждают, что на территории США в 2013 году </a:t>
            </a:r>
            <a:r>
              <a:rPr lang="ru-RU" sz="2000" dirty="0" smtClean="0"/>
              <a:t> более </a:t>
            </a:r>
          </a:p>
          <a:p>
            <a:r>
              <a:rPr lang="ru-RU" sz="2000" b="1" dirty="0" smtClean="0"/>
              <a:t>40 </a:t>
            </a:r>
            <a:r>
              <a:rPr lang="ru-RU" sz="2000" b="1" dirty="0"/>
              <a:t>% продаж в В2В-секторе было осуществлено с мобильных платформ</a:t>
            </a:r>
            <a:r>
              <a:rPr lang="ru-RU" sz="2000" dirty="0"/>
              <a:t> </a:t>
            </a:r>
            <a:endParaRPr lang="ru-RU" sz="2000" dirty="0" smtClean="0"/>
          </a:p>
          <a:p>
            <a:r>
              <a:rPr lang="ru-RU" sz="2000" dirty="0" smtClean="0"/>
              <a:t>Процесс </a:t>
            </a:r>
            <a:r>
              <a:rPr lang="ru-RU" sz="2000" dirty="0"/>
              <a:t>покупки может начаться на десктопе, продолжиться на планшете, и завершиться на </a:t>
            </a:r>
            <a:r>
              <a:rPr lang="ru-RU" sz="2000" dirty="0" smtClean="0"/>
              <a:t>смартфоне</a:t>
            </a:r>
          </a:p>
          <a:p>
            <a:endParaRPr lang="ru-RU" sz="1000" dirty="0" smtClean="0"/>
          </a:p>
          <a:p>
            <a:r>
              <a:rPr lang="ru-RU" sz="2000" b="1" dirty="0" smtClean="0"/>
              <a:t>В2В-В2С-портал </a:t>
            </a:r>
            <a:r>
              <a:rPr lang="ru-RU" sz="2000" b="1" dirty="0"/>
              <a:t>электронной коммерции </a:t>
            </a:r>
            <a:r>
              <a:rPr lang="ru-RU" sz="2000" dirty="0" smtClean="0"/>
              <a:t>– </a:t>
            </a:r>
            <a:r>
              <a:rPr lang="ru-RU" sz="2000" b="1" cap="all" dirty="0" smtClean="0">
                <a:solidFill>
                  <a:srgbClr val="C00000"/>
                </a:solidFill>
              </a:rPr>
              <a:t>конкурентнОЕ </a:t>
            </a:r>
            <a:r>
              <a:rPr lang="ru-RU" sz="2000" b="1" cap="all" dirty="0">
                <a:solidFill>
                  <a:srgbClr val="C00000"/>
                </a:solidFill>
              </a:rPr>
              <a:t>преимущество</a:t>
            </a:r>
            <a:r>
              <a:rPr lang="ru-RU" sz="2000" dirty="0">
                <a:solidFill>
                  <a:srgbClr val="C00000"/>
                </a:solidFill>
              </a:rPr>
              <a:t> </a:t>
            </a:r>
            <a:r>
              <a:rPr lang="ru-RU" sz="2000" dirty="0"/>
              <a:t>торговой компании, </a:t>
            </a:r>
            <a:r>
              <a:rPr lang="ru-RU" sz="2000" dirty="0" smtClean="0"/>
              <a:t>расширяющее </a:t>
            </a:r>
            <a:r>
              <a:rPr lang="ru-RU" sz="2000" dirty="0"/>
              <a:t>территорию ее проникновения и оборот, </a:t>
            </a:r>
            <a:r>
              <a:rPr lang="ru-RU" sz="2000" dirty="0" smtClean="0"/>
              <a:t>снижающее </a:t>
            </a:r>
            <a:r>
              <a:rPr lang="ru-RU" sz="2000" dirty="0"/>
              <a:t>транзакционные издержки, </a:t>
            </a:r>
            <a:r>
              <a:rPr lang="ru-RU" sz="2000" b="1" dirty="0" smtClean="0"/>
              <a:t>повышающее </a:t>
            </a:r>
            <a:r>
              <a:rPr lang="ru-RU" sz="2000" b="1" dirty="0"/>
              <a:t>качество обслуживания клиентов и их приверженность  </a:t>
            </a:r>
            <a:endParaRPr lang="uk-UA" sz="2000" b="1" dirty="0"/>
          </a:p>
          <a:p>
            <a:endParaRPr lang="en-US" sz="1000" dirty="0" smtClean="0"/>
          </a:p>
          <a:p>
            <a:r>
              <a:rPr lang="ru-RU" sz="2000" dirty="0" smtClean="0"/>
              <a:t>Это возможность для клиентов (корпоративных и розничных)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совершать </a:t>
            </a:r>
            <a:r>
              <a:rPr lang="ru-RU" sz="2000" dirty="0"/>
              <a:t>покупки на персональных условиях в любое время суток 24/7/365 с любого устройства</a:t>
            </a:r>
            <a:r>
              <a:rPr lang="ru-RU" sz="2000" dirty="0" smtClean="0"/>
              <a:t>,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иметь доступ </a:t>
            </a:r>
            <a:r>
              <a:rPr lang="ru-RU" sz="2000" dirty="0"/>
              <a:t>к документам и аналитике, </a:t>
            </a:r>
            <a:endParaRPr lang="ru-RU" sz="2000" dirty="0" smtClean="0"/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отслеживать исполнение </a:t>
            </a:r>
            <a:r>
              <a:rPr lang="ru-RU" sz="2000" dirty="0"/>
              <a:t>заказов, </a:t>
            </a:r>
            <a:endParaRPr lang="ru-RU" sz="2000" dirty="0" smtClean="0"/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простых </a:t>
            </a:r>
            <a:r>
              <a:rPr lang="ru-RU" sz="2000" dirty="0"/>
              <a:t>коммуникаций с продавцом и др</a:t>
            </a:r>
            <a:r>
              <a:rPr lang="ru-RU" sz="2000" dirty="0" smtClean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94308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3348" y="780703"/>
            <a:ext cx="864709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400" b="1" dirty="0" smtClean="0">
                <a:solidFill>
                  <a:srgbClr val="C00000"/>
                </a:solidFill>
              </a:rPr>
              <a:t>В2В-В2С-портал эффективен, </a:t>
            </a:r>
            <a:r>
              <a:rPr lang="ru-RU" sz="2400" b="1" dirty="0">
                <a:solidFill>
                  <a:srgbClr val="C00000"/>
                </a:solidFill>
              </a:rPr>
              <a:t>если он </a:t>
            </a:r>
            <a:r>
              <a:rPr lang="ru-RU" sz="2400" b="1" dirty="0" smtClean="0">
                <a:solidFill>
                  <a:srgbClr val="C00000"/>
                </a:solidFill>
              </a:rPr>
              <a:t>интегрирован </a:t>
            </a:r>
            <a:r>
              <a:rPr lang="ru-RU" sz="2400" b="1" dirty="0">
                <a:solidFill>
                  <a:srgbClr val="C00000"/>
                </a:solidFill>
              </a:rPr>
              <a:t>с </a:t>
            </a:r>
            <a:r>
              <a:rPr lang="en-US" sz="2400" b="1" dirty="0">
                <a:solidFill>
                  <a:srgbClr val="C00000"/>
                </a:solidFill>
              </a:rPr>
              <a:t>ERP</a:t>
            </a:r>
            <a:r>
              <a:rPr lang="ru-RU" sz="2400" b="1" dirty="0">
                <a:solidFill>
                  <a:srgbClr val="C00000"/>
                </a:solidFill>
              </a:rPr>
              <a:t>- и </a:t>
            </a:r>
            <a:r>
              <a:rPr lang="en-US" sz="2400" b="1" dirty="0">
                <a:solidFill>
                  <a:srgbClr val="C00000"/>
                </a:solidFill>
              </a:rPr>
              <a:t>CRM</a:t>
            </a:r>
            <a:r>
              <a:rPr lang="ru-RU" sz="2400" b="1" dirty="0" smtClean="0">
                <a:solidFill>
                  <a:srgbClr val="C00000"/>
                </a:solidFill>
              </a:rPr>
              <a:t>-системами</a:t>
            </a:r>
          </a:p>
          <a:p>
            <a:pPr>
              <a:spcBef>
                <a:spcPts val="600"/>
              </a:spcBef>
            </a:pPr>
            <a:r>
              <a:rPr lang="ru-RU" sz="2000" dirty="0" smtClean="0"/>
              <a:t>Создание </a:t>
            </a:r>
            <a:r>
              <a:rPr lang="ru-RU" sz="2000" dirty="0"/>
              <a:t>интегрированной системы "</a:t>
            </a:r>
            <a:r>
              <a:rPr lang="en-US" sz="2000" b="1" dirty="0">
                <a:solidFill>
                  <a:srgbClr val="C00000"/>
                </a:solidFill>
              </a:rPr>
              <a:t>ERP </a:t>
            </a:r>
            <a:r>
              <a:rPr lang="ru-RU" sz="2000" b="1" dirty="0">
                <a:solidFill>
                  <a:srgbClr val="C00000"/>
                </a:solidFill>
              </a:rPr>
              <a:t>+ </a:t>
            </a:r>
            <a:r>
              <a:rPr lang="en-US" sz="2000" b="1" dirty="0">
                <a:solidFill>
                  <a:srgbClr val="C00000"/>
                </a:solidFill>
              </a:rPr>
              <a:t>CRM </a:t>
            </a:r>
            <a:r>
              <a:rPr lang="ru-RU" sz="2000" b="1" dirty="0">
                <a:solidFill>
                  <a:srgbClr val="C00000"/>
                </a:solidFill>
              </a:rPr>
              <a:t>+ В2В-портал + Интернет-магазин</a:t>
            </a:r>
            <a:r>
              <a:rPr lang="ru-RU" sz="2000" dirty="0"/>
              <a:t>" может инициироваться в силу различных обстоятельств:</a:t>
            </a:r>
            <a:endParaRPr lang="uk-UA" sz="2000" dirty="0"/>
          </a:p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b="1" dirty="0"/>
              <a:t>в компании внедрена </a:t>
            </a:r>
            <a:r>
              <a:rPr lang="en-US" sz="2000" b="1" dirty="0"/>
              <a:t>ERP</a:t>
            </a:r>
            <a:r>
              <a:rPr lang="ru-RU" sz="2000" b="1" dirty="0"/>
              <a:t>-система</a:t>
            </a:r>
            <a:r>
              <a:rPr lang="ru-RU" sz="2000" dirty="0"/>
              <a:t> и принято решение создать </a:t>
            </a:r>
            <a:r>
              <a:rPr lang="ru-RU" sz="2000" dirty="0" smtClean="0"/>
              <a:t>В2С-В2В-портал (</a:t>
            </a:r>
            <a:r>
              <a:rPr lang="ru-RU" sz="2000" dirty="0"/>
              <a:t>характерно для дистрибуторских, оптовых и сервисных компаний)</a:t>
            </a:r>
            <a:endParaRPr lang="uk-UA" sz="2000" dirty="0"/>
          </a:p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b="1" dirty="0"/>
              <a:t>компания владеет интернет-магазином</a:t>
            </a:r>
            <a:r>
              <a:rPr lang="ru-RU" sz="2000" dirty="0"/>
              <a:t> (а также рядом торговых точек или пунктов выдачи заказов в различных городах). </a:t>
            </a:r>
            <a:r>
              <a:rPr lang="ru-RU" sz="2000" dirty="0" smtClean="0"/>
              <a:t>Принято </a:t>
            </a:r>
            <a:r>
              <a:rPr lang="ru-RU" sz="2000" dirty="0"/>
              <a:t>решение внедрить </a:t>
            </a:r>
            <a:r>
              <a:rPr lang="en-US" sz="2000" dirty="0"/>
              <a:t>ERP</a:t>
            </a:r>
            <a:r>
              <a:rPr lang="ru-RU" sz="2000" dirty="0"/>
              <a:t>-систему и интегрировать ее с интернет-магазином</a:t>
            </a:r>
            <a:endParaRPr lang="uk-UA" sz="2000" dirty="0"/>
          </a:p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b="1" dirty="0"/>
              <a:t>создается стартап в бизнесе электронной коммерции</a:t>
            </a:r>
            <a:r>
              <a:rPr lang="ru-RU" sz="2000" dirty="0"/>
              <a:t> и необходимо </a:t>
            </a:r>
            <a:r>
              <a:rPr lang="ru-RU" sz="2000" dirty="0" smtClean="0"/>
              <a:t>решение </a:t>
            </a:r>
            <a:r>
              <a:rPr lang="ru-RU" sz="2000" dirty="0"/>
              <a:t>для автоматизации всех бизнес-процессов, которое можно внедрить в сжатые сроки и с минимальными </a:t>
            </a:r>
            <a:r>
              <a:rPr lang="ru-RU" sz="2000" dirty="0" smtClean="0"/>
              <a:t>инвестициями</a:t>
            </a:r>
            <a:endParaRPr lang="uk-UA" sz="2000" dirty="0"/>
          </a:p>
          <a:p>
            <a:pPr>
              <a:spcBef>
                <a:spcPts val="1800"/>
              </a:spcBef>
            </a:pPr>
            <a:r>
              <a:rPr lang="ru-RU" sz="2000" dirty="0" smtClean="0"/>
              <a:t>Во всех случаях </a:t>
            </a:r>
            <a:r>
              <a:rPr lang="ru-RU" sz="2000" b="1" dirty="0" smtClean="0">
                <a:solidFill>
                  <a:srgbClr val="C00000"/>
                </a:solidFill>
              </a:rPr>
              <a:t>стоит задача </a:t>
            </a:r>
            <a:r>
              <a:rPr lang="ru-RU" sz="2000" b="1" dirty="0">
                <a:solidFill>
                  <a:srgbClr val="C00000"/>
                </a:solidFill>
              </a:rPr>
              <a:t>выбора полнофункционального и гибкого </a:t>
            </a:r>
            <a:r>
              <a:rPr lang="en-US" sz="2000" b="1" dirty="0" smtClean="0">
                <a:solidFill>
                  <a:srgbClr val="C00000"/>
                </a:solidFill>
              </a:rPr>
              <a:t>WEB-</a:t>
            </a:r>
            <a:r>
              <a:rPr lang="ru-RU" sz="2000" b="1" dirty="0" smtClean="0">
                <a:solidFill>
                  <a:srgbClr val="C00000"/>
                </a:solidFill>
              </a:rPr>
              <a:t>решения</a:t>
            </a:r>
            <a:r>
              <a:rPr lang="ru-RU" sz="2000" b="1" dirty="0" smtClean="0"/>
              <a:t> </a:t>
            </a:r>
            <a:r>
              <a:rPr lang="ru-RU" sz="2000" dirty="0"/>
              <a:t>для управления бизнес-процессами электронной </a:t>
            </a:r>
            <a:r>
              <a:rPr lang="ru-RU" sz="2000" dirty="0" smtClean="0"/>
              <a:t>коммерции по всей цепочке создания добавленной стоимости</a:t>
            </a:r>
            <a:endParaRPr lang="ru-RU" sz="1000" dirty="0" smtClean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7163" y="168733"/>
            <a:ext cx="8833275" cy="479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spcBef>
                <a:spcPct val="0"/>
              </a:spcBef>
              <a:buNone/>
              <a:defRPr sz="2800" b="1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dirty="0" smtClean="0"/>
              <a:t>Интеграция решений для электронной коммерции</a:t>
            </a:r>
            <a:endParaRPr lang="ru-RU" sz="2600" dirty="0"/>
          </a:p>
        </p:txBody>
      </p:sp>
    </p:spTree>
    <p:extLst>
      <p:ext uri="{BB962C8B-B14F-4D97-AF65-F5344CB8AC3E}">
        <p14:creationId xmlns="" xmlns:p14="http://schemas.microsoft.com/office/powerpoint/2010/main" val="38416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0802" y="605087"/>
            <a:ext cx="864709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C00000"/>
                </a:solidFill>
              </a:rPr>
              <a:t>WEB</a:t>
            </a:r>
            <a:r>
              <a:rPr lang="ru-RU" sz="2000" dirty="0">
                <a:solidFill>
                  <a:srgbClr val="C00000"/>
                </a:solidFill>
              </a:rPr>
              <a:t>-кластер </a:t>
            </a:r>
            <a:r>
              <a:rPr lang="en-US" sz="2000" b="1" dirty="0">
                <a:solidFill>
                  <a:srgbClr val="C00000"/>
                </a:solidFill>
              </a:rPr>
              <a:t>DeloPro</a:t>
            </a:r>
            <a:r>
              <a:rPr lang="ru-RU" sz="2000" b="1" dirty="0">
                <a:solidFill>
                  <a:srgbClr val="C00000"/>
                </a:solidFill>
              </a:rPr>
              <a:t>-</a:t>
            </a:r>
            <a:r>
              <a:rPr lang="en-US" sz="2000" b="1" dirty="0" smtClean="0">
                <a:solidFill>
                  <a:srgbClr val="C00000"/>
                </a:solidFill>
              </a:rPr>
              <a:t>wBsuite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dirty="0" smtClean="0"/>
              <a:t>– </a:t>
            </a:r>
            <a:r>
              <a:rPr lang="ru-RU" sz="2000" dirty="0" smtClean="0"/>
              <a:t>кроссплатформенное и кроссбраузерное </a:t>
            </a:r>
            <a:r>
              <a:rPr lang="ru-RU" sz="2000" b="1" dirty="0" smtClean="0">
                <a:solidFill>
                  <a:srgbClr val="002060"/>
                </a:solidFill>
              </a:rPr>
              <a:t>решение для электронной коммерции </a:t>
            </a:r>
            <a:r>
              <a:rPr lang="ru-RU" sz="2000" b="1" cap="all" dirty="0" smtClean="0">
                <a:solidFill>
                  <a:srgbClr val="002060"/>
                </a:solidFill>
              </a:rPr>
              <a:t>от </a:t>
            </a:r>
            <a:r>
              <a:rPr lang="ru-RU" sz="2000" b="1" cap="all" dirty="0">
                <a:solidFill>
                  <a:srgbClr val="002060"/>
                </a:solidFill>
              </a:rPr>
              <a:t>одного </a:t>
            </a:r>
            <a:r>
              <a:rPr lang="ru-RU" sz="2000" b="1" cap="all" dirty="0" smtClean="0">
                <a:solidFill>
                  <a:srgbClr val="002060"/>
                </a:solidFill>
              </a:rPr>
              <a:t>поставщика</a:t>
            </a:r>
            <a:r>
              <a:rPr lang="ru-RU" sz="2000" dirty="0" smtClean="0"/>
              <a:t>, поставляемое с </a:t>
            </a:r>
            <a:r>
              <a:rPr lang="ru-RU" sz="2000" dirty="0"/>
              <a:t>открытыми </a:t>
            </a:r>
            <a:r>
              <a:rPr lang="ru-RU" sz="2000" dirty="0" smtClean="0"/>
              <a:t>кодами (</a:t>
            </a:r>
            <a:r>
              <a:rPr lang="en-US" sz="2000" dirty="0" smtClean="0"/>
              <a:t>open source</a:t>
            </a:r>
            <a:r>
              <a:rPr lang="ru-RU" sz="2000" dirty="0" smtClean="0"/>
              <a:t>, </a:t>
            </a:r>
            <a:r>
              <a:rPr lang="en-US" sz="2000" dirty="0" smtClean="0"/>
              <a:t>PHP)</a:t>
            </a:r>
            <a:r>
              <a:rPr lang="ru-RU" sz="2000" dirty="0" smtClean="0"/>
              <a:t> и позволяющее использовать различные СУБД (</a:t>
            </a:r>
            <a:r>
              <a:rPr lang="en-US" sz="2000" dirty="0" smtClean="0"/>
              <a:t>MySQL, Oracle </a:t>
            </a:r>
            <a:r>
              <a:rPr lang="ru-RU" sz="2000" dirty="0" smtClean="0"/>
              <a:t>и др.)</a:t>
            </a:r>
            <a:endParaRPr lang="uk-UA" sz="2000" dirty="0"/>
          </a:p>
          <a:p>
            <a:pPr>
              <a:spcBef>
                <a:spcPts val="900"/>
              </a:spcBef>
            </a:pPr>
            <a:r>
              <a:rPr lang="ru-RU" sz="2000" b="1" dirty="0" smtClean="0">
                <a:solidFill>
                  <a:srgbClr val="002060"/>
                </a:solidFill>
              </a:rPr>
              <a:t>Объединение </a:t>
            </a:r>
          </a:p>
          <a:p>
            <a:pPr lvl="2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/>
              <a:t>   </a:t>
            </a:r>
            <a:r>
              <a:rPr lang="ru-RU" sz="2000" dirty="0" smtClean="0">
                <a:solidFill>
                  <a:srgbClr val="C00000"/>
                </a:solidFill>
              </a:rPr>
              <a:t>ERP-функционала </a:t>
            </a:r>
            <a:r>
              <a:rPr lang="ru-RU" sz="2000" dirty="0">
                <a:solidFill>
                  <a:srgbClr val="C00000"/>
                </a:solidFill>
              </a:rPr>
              <a:t>Системы </a:t>
            </a:r>
            <a:r>
              <a:rPr lang="ru-RU" sz="2000" b="1" dirty="0">
                <a:solidFill>
                  <a:srgbClr val="C00000"/>
                </a:solidFill>
              </a:rPr>
              <a:t>DeloPro 5.0</a:t>
            </a:r>
            <a:r>
              <a:rPr lang="ru-RU" sz="2000" dirty="0">
                <a:solidFill>
                  <a:srgbClr val="C00000"/>
                </a:solidFill>
              </a:rPr>
              <a:t> </a:t>
            </a:r>
            <a:r>
              <a:rPr lang="ru-RU" sz="2000" dirty="0"/>
              <a:t>(back office) </a:t>
            </a:r>
            <a:endParaRPr lang="uk-UA" sz="2000" dirty="0" smtClean="0"/>
          </a:p>
          <a:p>
            <a:pPr lvl="2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   </a:t>
            </a:r>
            <a:r>
              <a:rPr lang="ru-RU" sz="2000" dirty="0" smtClean="0">
                <a:solidFill>
                  <a:srgbClr val="002060"/>
                </a:solidFill>
              </a:rPr>
              <a:t>с портальными решениями </a:t>
            </a:r>
            <a:r>
              <a:rPr lang="ru-RU" sz="2000" dirty="0" smtClean="0">
                <a:solidFill>
                  <a:srgbClr val="C00000"/>
                </a:solidFill>
              </a:rPr>
              <a:t>Системы </a:t>
            </a:r>
            <a:r>
              <a:rPr lang="ru-RU" sz="2000" b="1" dirty="0" smtClean="0">
                <a:solidFill>
                  <a:srgbClr val="C00000"/>
                </a:solidFill>
              </a:rPr>
              <a:t>wBsuite</a:t>
            </a:r>
            <a:r>
              <a:rPr lang="ru-RU" sz="2000" dirty="0" smtClean="0">
                <a:solidFill>
                  <a:srgbClr val="C00000"/>
                </a:solidFill>
              </a:rPr>
              <a:t> </a:t>
            </a:r>
            <a:r>
              <a:rPr lang="ru-RU" sz="2000" dirty="0" smtClean="0"/>
              <a:t>(front office) </a:t>
            </a:r>
            <a:endParaRPr lang="uk-UA" sz="2000" dirty="0" smtClean="0"/>
          </a:p>
          <a:p>
            <a:pPr lvl="2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   </a:t>
            </a:r>
            <a:r>
              <a:rPr lang="ru-RU" sz="2000" dirty="0" smtClean="0">
                <a:solidFill>
                  <a:srgbClr val="002060"/>
                </a:solidFill>
              </a:rPr>
              <a:t>и возможностями </a:t>
            </a:r>
            <a:r>
              <a:rPr lang="ru-RU" sz="2000" dirty="0">
                <a:solidFill>
                  <a:srgbClr val="C00000"/>
                </a:solidFill>
              </a:rPr>
              <a:t>инструментальной PHP-платформы </a:t>
            </a:r>
            <a:r>
              <a:rPr lang="ru-RU" sz="2000" b="1" dirty="0">
                <a:solidFill>
                  <a:srgbClr val="C00000"/>
                </a:solidFill>
              </a:rPr>
              <a:t>Wad-er</a:t>
            </a:r>
            <a:r>
              <a:rPr lang="ru-RU" sz="2000" dirty="0"/>
              <a:t> </a:t>
            </a:r>
            <a:endParaRPr lang="uk-UA" sz="2000" dirty="0"/>
          </a:p>
          <a:p>
            <a:r>
              <a:rPr lang="ru-RU" sz="2000" dirty="0"/>
              <a:t>                     </a:t>
            </a:r>
            <a:r>
              <a:rPr lang="ru-RU" sz="2000" dirty="0" smtClean="0"/>
              <a:t>  (управление </a:t>
            </a:r>
            <a:r>
              <a:rPr lang="ru-RU" sz="2000" dirty="0"/>
              <a:t>контентом, </a:t>
            </a:r>
            <a:r>
              <a:rPr lang="ru-RU" sz="2000" dirty="0" smtClean="0"/>
              <a:t>функциональностью </a:t>
            </a:r>
            <a:r>
              <a:rPr lang="ru-RU" sz="2000" dirty="0"/>
              <a:t>и </a:t>
            </a:r>
            <a:r>
              <a:rPr lang="ru-RU" sz="2000" dirty="0" smtClean="0"/>
              <a:t> дизайном) </a:t>
            </a:r>
            <a:endParaRPr lang="uk-UA" sz="2000" dirty="0"/>
          </a:p>
          <a:p>
            <a:pPr>
              <a:spcBef>
                <a:spcPts val="600"/>
              </a:spcBef>
            </a:pPr>
            <a:r>
              <a:rPr lang="ru-RU" sz="2000" dirty="0"/>
              <a:t>дает</a:t>
            </a:r>
            <a:r>
              <a:rPr lang="ru-RU" sz="2000" b="1" dirty="0"/>
              <a:t> </a:t>
            </a:r>
            <a:r>
              <a:rPr lang="ru-RU" sz="2000" b="1" dirty="0">
                <a:solidFill>
                  <a:srgbClr val="002060"/>
                </a:solidFill>
              </a:rPr>
              <a:t>синергетический эффект</a:t>
            </a:r>
            <a:r>
              <a:rPr lang="ru-RU" sz="2000" dirty="0"/>
              <a:t>, </a:t>
            </a:r>
            <a:r>
              <a:rPr lang="ru-RU" sz="2000" dirty="0" smtClean="0"/>
              <a:t>позволяя </a:t>
            </a:r>
            <a:r>
              <a:rPr lang="ru-RU" sz="2000" b="1" dirty="0" smtClean="0">
                <a:solidFill>
                  <a:srgbClr val="002060"/>
                </a:solidFill>
              </a:rPr>
              <a:t>в</a:t>
            </a:r>
            <a:r>
              <a:rPr lang="ru-RU" sz="2000" b="1" dirty="0">
                <a:solidFill>
                  <a:srgbClr val="002060"/>
                </a:solidFill>
              </a:rPr>
              <a:t> сжатые сроки внедрять "под ключ"</a:t>
            </a:r>
            <a:r>
              <a:rPr lang="ru-RU" sz="2000" dirty="0">
                <a:solidFill>
                  <a:srgbClr val="002060"/>
                </a:solidFill>
              </a:rPr>
              <a:t> </a:t>
            </a:r>
            <a:r>
              <a:rPr lang="ru-RU" sz="2000" dirty="0"/>
              <a:t>интегрированные Web-решения для управления территориально-распределенным бизнесом </a:t>
            </a:r>
            <a:r>
              <a:rPr lang="ru-RU" sz="2000" b="1" dirty="0">
                <a:solidFill>
                  <a:srgbClr val="002060"/>
                </a:solidFill>
              </a:rPr>
              <a:t>дистрибуции, оптовой торговли и электронной коммерции</a:t>
            </a:r>
            <a:r>
              <a:rPr lang="ru-RU" sz="2000" dirty="0"/>
              <a:t>, адаптированные под специфику бизнес-процессов  </a:t>
            </a:r>
          </a:p>
          <a:p>
            <a:pPr>
              <a:spcBef>
                <a:spcPts val="900"/>
              </a:spcBef>
            </a:pPr>
            <a:r>
              <a:rPr lang="ru-RU" sz="2000" dirty="0" smtClean="0"/>
              <a:t>Предоставление приложений на правах аренды по модели </a:t>
            </a:r>
            <a:r>
              <a:rPr lang="en-US" sz="2000" b="1" dirty="0" err="1" smtClean="0"/>
              <a:t>SaaS</a:t>
            </a:r>
            <a:r>
              <a:rPr lang="ru-RU" sz="2000" dirty="0" smtClean="0"/>
              <a:t>, возможность поэтапного наращивания функциональности и приобретения лицензий, позволяет использовать их </a:t>
            </a:r>
          </a:p>
          <a:p>
            <a:pPr>
              <a:spcBef>
                <a:spcPts val="600"/>
              </a:spcBef>
            </a:pPr>
            <a:r>
              <a:rPr lang="ru-RU" sz="2000" b="1" dirty="0" smtClean="0">
                <a:solidFill>
                  <a:srgbClr val="C00000"/>
                </a:solidFill>
              </a:rPr>
              <a:t>как небольшим компаниям, так и корпорациям с холдинговой структурой</a:t>
            </a: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33536" y="111581"/>
            <a:ext cx="8356902" cy="479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spcBef>
                <a:spcPct val="0"/>
              </a:spcBef>
              <a:buNone/>
              <a:defRPr sz="2800" b="1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WEB-</a:t>
            </a:r>
            <a:r>
              <a:rPr lang="ru-RU" dirty="0" smtClean="0"/>
              <a:t>кластер </a:t>
            </a:r>
            <a:r>
              <a:rPr lang="en-US" dirty="0" smtClean="0"/>
              <a:t>DeloPro-wBsuite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4584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6225" y="383995"/>
            <a:ext cx="8655427" cy="587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154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790" y="135039"/>
            <a:ext cx="8356902" cy="479218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Концепция </a:t>
            </a:r>
            <a:r>
              <a:rPr lang="en-US" sz="2800" b="1" dirty="0" smtClean="0">
                <a:solidFill>
                  <a:srgbClr val="0070C0"/>
                </a:solidFill>
              </a:rPr>
              <a:t>WEB</a:t>
            </a:r>
            <a:r>
              <a:rPr lang="ru-RU" sz="2800" b="1" dirty="0" smtClean="0">
                <a:solidFill>
                  <a:srgbClr val="0070C0"/>
                </a:solidFill>
              </a:rPr>
              <a:t>-кластера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348" y="765714"/>
            <a:ext cx="8647090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Концепция "тонкий</a:t>
            </a:r>
            <a:r>
              <a:rPr lang="ru-RU" sz="2000" b="1" dirty="0">
                <a:solidFill>
                  <a:srgbClr val="C00000"/>
                </a:solidFill>
              </a:rPr>
              <a:t>" фронт-офис – "толстый" </a:t>
            </a:r>
            <a:r>
              <a:rPr lang="ru-RU" sz="2000" b="1" dirty="0" smtClean="0">
                <a:solidFill>
                  <a:srgbClr val="C00000"/>
                </a:solidFill>
              </a:rPr>
              <a:t>бэк-офис </a:t>
            </a:r>
            <a:r>
              <a:rPr lang="ru-RU" sz="2000" dirty="0"/>
              <a:t>означает, что </a:t>
            </a:r>
            <a:endParaRPr lang="uk-UA" sz="2000" b="1" dirty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В2В-В2С-портал </a:t>
            </a:r>
            <a:r>
              <a:rPr lang="ru-RU" sz="2000" b="1" dirty="0">
                <a:solidFill>
                  <a:srgbClr val="002060"/>
                </a:solidFill>
              </a:rPr>
              <a:t>электронной </a:t>
            </a:r>
            <a:r>
              <a:rPr lang="ru-RU" sz="2000" b="1" dirty="0" smtClean="0">
                <a:solidFill>
                  <a:srgbClr val="002060"/>
                </a:solidFill>
              </a:rPr>
              <a:t>коммерции</a:t>
            </a:r>
            <a:r>
              <a:rPr lang="ru-RU" sz="2000" dirty="0" smtClean="0"/>
              <a:t>:</a:t>
            </a:r>
            <a:endParaRPr lang="uk-UA" sz="2000" dirty="0"/>
          </a:p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быстро </a:t>
            </a:r>
            <a:r>
              <a:rPr lang="ru-RU" sz="2000" b="1" dirty="0">
                <a:solidFill>
                  <a:srgbClr val="002060"/>
                </a:solidFill>
              </a:rPr>
              <a:t>и с минимальными затратами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smtClean="0"/>
              <a:t>настраивается </a:t>
            </a:r>
            <a:r>
              <a:rPr lang="ru-RU" sz="2000" dirty="0"/>
              <a:t>под специфику </a:t>
            </a:r>
            <a:r>
              <a:rPr lang="ru-RU" sz="2000" dirty="0" smtClean="0"/>
              <a:t>бизнеса (дизайн, </a:t>
            </a:r>
            <a:r>
              <a:rPr lang="ru-RU" sz="2000" dirty="0"/>
              <a:t>юзабилити и </a:t>
            </a:r>
            <a:r>
              <a:rPr lang="ru-RU" sz="2000" dirty="0" smtClean="0"/>
              <a:t>функциональность </a:t>
            </a:r>
            <a:r>
              <a:rPr lang="ru-RU" sz="2000" dirty="0"/>
              <a:t>сервисов)</a:t>
            </a:r>
            <a:endParaRPr lang="uk-UA" sz="2000" dirty="0"/>
          </a:p>
          <a:p>
            <a:pPr marL="342900" lvl="0" indent="-342900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В2В-портал </a:t>
            </a:r>
            <a:r>
              <a:rPr lang="ru-RU" sz="2000" b="1" dirty="0">
                <a:solidFill>
                  <a:srgbClr val="002060"/>
                </a:solidFill>
              </a:rPr>
              <a:t>де-факто – </a:t>
            </a:r>
            <a:r>
              <a:rPr lang="ru-RU" sz="2000" b="1" dirty="0" smtClean="0">
                <a:solidFill>
                  <a:srgbClr val="002060"/>
                </a:solidFill>
              </a:rPr>
              <a:t>кабинет </a:t>
            </a:r>
            <a:r>
              <a:rPr lang="ru-RU" sz="2000" b="1" dirty="0">
                <a:solidFill>
                  <a:srgbClr val="002060"/>
                </a:solidFill>
              </a:rPr>
              <a:t>клиента в интернет-магазине (В2С)</a:t>
            </a:r>
            <a:r>
              <a:rPr lang="ru-RU" sz="2000" dirty="0">
                <a:solidFill>
                  <a:srgbClr val="002060"/>
                </a:solidFill>
              </a:rPr>
              <a:t>, </a:t>
            </a:r>
            <a:r>
              <a:rPr lang="ru-RU" sz="2000" dirty="0"/>
              <a:t>что значительно упрощает освоение сервиса клиентами</a:t>
            </a:r>
            <a:endParaRPr lang="uk-UA" sz="2000" dirty="0"/>
          </a:p>
          <a:p>
            <a:pPr marL="342900" lvl="0" indent="-342900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содержит инструменты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/>
              <a:t>для работы </a:t>
            </a:r>
            <a:r>
              <a:rPr lang="ru-RU" sz="2000" dirty="0" smtClean="0"/>
              <a:t>маркетологов и </a:t>
            </a:r>
            <a:r>
              <a:rPr lang="en-US" sz="2000" dirty="0"/>
              <a:t>SEO</a:t>
            </a:r>
            <a:r>
              <a:rPr lang="ru-RU" sz="2000" dirty="0"/>
              <a:t>-оптимизации </a:t>
            </a:r>
            <a:endParaRPr lang="ru-RU" sz="2000" dirty="0" smtClean="0"/>
          </a:p>
          <a:p>
            <a:pPr marL="342900" lvl="0" indent="-342900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не </a:t>
            </a:r>
            <a:r>
              <a:rPr lang="ru-RU" sz="2000" b="1" dirty="0">
                <a:solidFill>
                  <a:srgbClr val="002060"/>
                </a:solidFill>
              </a:rPr>
              <a:t>дублирует функциональность </a:t>
            </a:r>
            <a:r>
              <a:rPr lang="en-US" sz="2000" b="1" dirty="0">
                <a:solidFill>
                  <a:srgbClr val="002060"/>
                </a:solidFill>
              </a:rPr>
              <a:t>ERP</a:t>
            </a:r>
            <a:r>
              <a:rPr lang="ru-RU" sz="2000" b="1" dirty="0">
                <a:solidFill>
                  <a:srgbClr val="002060"/>
                </a:solidFill>
              </a:rPr>
              <a:t>-системы</a:t>
            </a:r>
            <a:r>
              <a:rPr lang="ru-RU" sz="2000" dirty="0"/>
              <a:t>. Ценообразование, </a:t>
            </a:r>
            <a:r>
              <a:rPr lang="ru-RU" sz="2000" dirty="0" smtClean="0"/>
              <a:t>логистика доставки и </a:t>
            </a:r>
            <a:r>
              <a:rPr lang="ru-RU" sz="2000" dirty="0"/>
              <a:t>склада, контроль платежей и др., относится к компетенции </a:t>
            </a:r>
            <a:r>
              <a:rPr lang="en-US" sz="2000" dirty="0"/>
              <a:t>ERP</a:t>
            </a:r>
            <a:r>
              <a:rPr lang="ru-RU" sz="2000" dirty="0"/>
              <a:t>-системы </a:t>
            </a:r>
            <a:endParaRPr lang="uk-UA" sz="2000" dirty="0"/>
          </a:p>
          <a:p>
            <a:pPr marL="342900" lvl="0" indent="-342900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взаимодействует с </a:t>
            </a:r>
            <a:r>
              <a:rPr lang="en-US" sz="2000" b="1" dirty="0">
                <a:solidFill>
                  <a:srgbClr val="002060"/>
                </a:solidFill>
              </a:rPr>
              <a:t>ERP</a:t>
            </a:r>
            <a:r>
              <a:rPr lang="ru-RU" sz="2000" b="1" dirty="0">
                <a:solidFill>
                  <a:srgbClr val="002060"/>
                </a:solidFill>
              </a:rPr>
              <a:t>-системой посредством </a:t>
            </a:r>
            <a:r>
              <a:rPr lang="en-US" sz="2000" b="1" dirty="0">
                <a:solidFill>
                  <a:srgbClr val="002060"/>
                </a:solidFill>
              </a:rPr>
              <a:t>API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/>
              <a:t>с шифрованием траффика аналогично системам клиент-банк</a:t>
            </a:r>
            <a:endParaRPr lang="uk-UA" sz="2000" dirty="0"/>
          </a:p>
          <a:p>
            <a:pPr marL="342900" lvl="0" indent="-342900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логируется в </a:t>
            </a:r>
            <a:r>
              <a:rPr lang="en-US" sz="2000" b="1" dirty="0">
                <a:solidFill>
                  <a:srgbClr val="002060"/>
                </a:solidFill>
              </a:rPr>
              <a:t>ERP</a:t>
            </a:r>
            <a:r>
              <a:rPr lang="ru-RU" sz="2000" b="1" dirty="0">
                <a:solidFill>
                  <a:srgbClr val="002060"/>
                </a:solidFill>
              </a:rPr>
              <a:t>-системе как пользователь</a:t>
            </a:r>
            <a:r>
              <a:rPr lang="ru-RU" sz="2000" dirty="0"/>
              <a:t>, которому устанавливаются права </a:t>
            </a:r>
            <a:r>
              <a:rPr lang="ru-RU" sz="2000" dirty="0" smtClean="0"/>
              <a:t>доступа. </a:t>
            </a:r>
            <a:r>
              <a:rPr lang="ru-RU" sz="2000" dirty="0"/>
              <a:t>Это позволяет к одной </a:t>
            </a:r>
            <a:r>
              <a:rPr lang="en-US" sz="2000" dirty="0"/>
              <a:t>ERP</a:t>
            </a:r>
            <a:r>
              <a:rPr lang="ru-RU" sz="2000" dirty="0"/>
              <a:t>-системе </a:t>
            </a:r>
            <a:r>
              <a:rPr lang="ru-RU" sz="2000" b="1" dirty="0">
                <a:solidFill>
                  <a:srgbClr val="002060"/>
                </a:solidFill>
              </a:rPr>
              <a:t>подключать неограниченное число порталов</a:t>
            </a:r>
            <a:r>
              <a:rPr lang="uk-UA" sz="2000" b="1" dirty="0">
                <a:solidFill>
                  <a:srgbClr val="002060"/>
                </a:solidFill>
              </a:rPr>
              <a:t> (нишевых интернет-магазинов)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</p:spTree>
    <p:extLst>
      <p:ext uri="{BB962C8B-B14F-4D97-AF65-F5344CB8AC3E}">
        <p14:creationId xmlns:p14="http://schemas.microsoft.com/office/powerpoint/2010/main" xmlns="" val="293200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922" y="135039"/>
            <a:ext cx="8958684" cy="367131"/>
          </a:xfrm>
        </p:spPr>
        <p:txBody>
          <a:bodyPr>
            <a:noAutofit/>
          </a:bodyPr>
          <a:lstStyle/>
          <a:p>
            <a:pPr algn="r"/>
            <a:r>
              <a:rPr lang="en-US" sz="2600" b="1" dirty="0" smtClean="0">
                <a:solidFill>
                  <a:srgbClr val="0070C0"/>
                </a:solidFill>
              </a:rPr>
              <a:t>WEB</a:t>
            </a:r>
            <a:r>
              <a:rPr lang="ru-RU" sz="2600" b="1" dirty="0" smtClean="0">
                <a:solidFill>
                  <a:srgbClr val="0070C0"/>
                </a:solidFill>
              </a:rPr>
              <a:t>-кластер </a:t>
            </a:r>
            <a:r>
              <a:rPr lang="en-US" sz="2600" b="1" dirty="0" smtClean="0">
                <a:solidFill>
                  <a:srgbClr val="0070C0"/>
                </a:solidFill>
              </a:rPr>
              <a:t>DeloPro-wBsuite</a:t>
            </a:r>
            <a:r>
              <a:rPr lang="ru-RU" sz="2600" b="1" dirty="0" smtClean="0">
                <a:solidFill>
                  <a:srgbClr val="0070C0"/>
                </a:solidFill>
              </a:rPr>
              <a:t>. Концепция </a:t>
            </a:r>
            <a:r>
              <a:rPr lang="ru-RU" sz="2600" b="1" dirty="0">
                <a:solidFill>
                  <a:srgbClr val="0070C0"/>
                </a:solidFill>
              </a:rPr>
              <a:t>использования </a:t>
            </a:r>
            <a:endParaRPr lang="ru-RU" sz="26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0043" y="673049"/>
            <a:ext cx="8041727" cy="567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04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790" y="135039"/>
            <a:ext cx="8356902" cy="359636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Преимущества </a:t>
            </a:r>
            <a:r>
              <a:rPr lang="en-US" sz="2800" b="1" dirty="0" smtClean="0">
                <a:solidFill>
                  <a:srgbClr val="0070C0"/>
                </a:solidFill>
              </a:rPr>
              <a:t>WEB</a:t>
            </a:r>
            <a:r>
              <a:rPr lang="ru-RU" sz="2800" b="1" dirty="0" smtClean="0">
                <a:solidFill>
                  <a:srgbClr val="0070C0"/>
                </a:solidFill>
              </a:rPr>
              <a:t>-кластера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348" y="593328"/>
            <a:ext cx="8800652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C00000"/>
                </a:solidFill>
              </a:rPr>
              <a:t>WEB</a:t>
            </a:r>
            <a:r>
              <a:rPr lang="ru-RU" sz="2000" dirty="0">
                <a:solidFill>
                  <a:srgbClr val="C00000"/>
                </a:solidFill>
              </a:rPr>
              <a:t>-кластер </a:t>
            </a:r>
            <a:r>
              <a:rPr lang="ru-RU" sz="2000" b="1" dirty="0">
                <a:solidFill>
                  <a:srgbClr val="C00000"/>
                </a:solidFill>
              </a:rPr>
              <a:t>DeloPro-wBsuite</a:t>
            </a:r>
            <a:r>
              <a:rPr lang="ru-RU" sz="2000" dirty="0">
                <a:solidFill>
                  <a:srgbClr val="C00000"/>
                </a:solidFill>
              </a:rPr>
              <a:t> </a:t>
            </a:r>
            <a:r>
              <a:rPr lang="ru-RU" sz="2000" dirty="0"/>
              <a:t>дает возможность:</a:t>
            </a:r>
            <a:endParaRPr lang="uk-UA" sz="2000" dirty="0"/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автоматизировать управление бизнес-процессами территориально-распределенного </a:t>
            </a:r>
            <a:r>
              <a:rPr lang="ru-RU" sz="2000" b="1" dirty="0" smtClean="0">
                <a:solidFill>
                  <a:srgbClr val="002060"/>
                </a:solidFill>
              </a:rPr>
              <a:t>бизнеса</a:t>
            </a:r>
            <a:r>
              <a:rPr lang="ru-RU" sz="2000" dirty="0" smtClean="0"/>
              <a:t>, </a:t>
            </a:r>
            <a:r>
              <a:rPr lang="ru-RU" sz="2000" dirty="0"/>
              <a:t>используя </a:t>
            </a:r>
            <a:r>
              <a:rPr lang="ru-RU" sz="2000" dirty="0" smtClean="0"/>
              <a:t>функционал </a:t>
            </a:r>
            <a:r>
              <a:rPr lang="ru-RU" sz="2000" dirty="0"/>
              <a:t>ERP-системы</a:t>
            </a:r>
            <a:r>
              <a:rPr lang="ru-RU" sz="2000" b="1" dirty="0"/>
              <a:t> DeloPro 5.0 </a:t>
            </a:r>
            <a:r>
              <a:rPr lang="ru-RU" sz="2000" b="1" dirty="0" smtClean="0"/>
              <a:t>– </a:t>
            </a:r>
            <a:r>
              <a:rPr lang="ru-RU" sz="2000" dirty="0" smtClean="0"/>
              <a:t>проверенного </a:t>
            </a:r>
            <a:r>
              <a:rPr lang="ru-RU" sz="2000" dirty="0"/>
              <a:t>практикой </a:t>
            </a:r>
            <a:r>
              <a:rPr lang="ru-RU" sz="2000" dirty="0" smtClean="0"/>
              <a:t>решения </a:t>
            </a:r>
            <a:r>
              <a:rPr lang="ru-RU" sz="2000" dirty="0"/>
              <a:t>для оптовой торговли и дистрибуции</a:t>
            </a:r>
            <a:endParaRPr lang="uk-UA" sz="2000" dirty="0"/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включить в цепочку поставок </a:t>
            </a:r>
            <a:r>
              <a:rPr lang="ru-RU" sz="2000" b="1" dirty="0" smtClean="0">
                <a:solidFill>
                  <a:srgbClr val="002060"/>
                </a:solidFill>
              </a:rPr>
              <a:t>через В2В-портал клиентов </a:t>
            </a:r>
            <a:r>
              <a:rPr lang="ru-RU" sz="2000" b="1" dirty="0">
                <a:solidFill>
                  <a:srgbClr val="002060"/>
                </a:solidFill>
              </a:rPr>
              <a:t>и </a:t>
            </a:r>
            <a:r>
              <a:rPr lang="ru-RU" sz="2000" b="1" dirty="0" smtClean="0">
                <a:solidFill>
                  <a:srgbClr val="002060"/>
                </a:solidFill>
              </a:rPr>
              <a:t>партнеров</a:t>
            </a:r>
            <a:endParaRPr lang="uk-UA" sz="2000" dirty="0">
              <a:solidFill>
                <a:srgbClr val="002060"/>
              </a:solidFill>
            </a:endParaRPr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управлять </a:t>
            </a:r>
            <a:r>
              <a:rPr lang="ru-RU" sz="2000" b="1" dirty="0">
                <a:solidFill>
                  <a:srgbClr val="002060"/>
                </a:solidFill>
              </a:rPr>
              <a:t>заказами и логистикой интернет-магазина</a:t>
            </a:r>
            <a:r>
              <a:rPr lang="ru-RU" sz="2000" dirty="0"/>
              <a:t>, работать с </a:t>
            </a:r>
            <a:r>
              <a:rPr lang="ru-RU" sz="2000" dirty="0" smtClean="0"/>
              <a:t>платежными </a:t>
            </a:r>
            <a:r>
              <a:rPr lang="ru-RU" sz="2000" dirty="0"/>
              <a:t>системами, обслуживать </a:t>
            </a:r>
            <a:r>
              <a:rPr lang="ru-RU" sz="2000" dirty="0" smtClean="0"/>
              <a:t>наличные и безналичные платежи</a:t>
            </a:r>
            <a:endParaRPr lang="uk-UA" sz="2000" dirty="0"/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использовать инструменты CRM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b="1" dirty="0"/>
              <a:t>– </a:t>
            </a:r>
            <a:r>
              <a:rPr lang="ru-RU" sz="2000" dirty="0" smtClean="0"/>
              <a:t>e-mail </a:t>
            </a:r>
            <a:r>
              <a:rPr lang="ru-RU" sz="2000" dirty="0"/>
              <a:t>рассылки, таргетированную рекламу, адресные акции, скидки, купоны и т.п</a:t>
            </a:r>
            <a:r>
              <a:rPr lang="ru-RU" sz="2000" dirty="0" smtClean="0"/>
              <a:t>.) </a:t>
            </a:r>
            <a:endParaRPr lang="uk-UA" sz="2000" dirty="0"/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управлять</a:t>
            </a:r>
            <a:r>
              <a:rPr lang="ru-RU" sz="2000" b="1" dirty="0" smtClean="0"/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произвольным числом  </a:t>
            </a:r>
            <a:r>
              <a:rPr lang="ru-RU" sz="2000" b="1" dirty="0">
                <a:solidFill>
                  <a:srgbClr val="C00000"/>
                </a:solidFill>
              </a:rPr>
              <a:t>"</a:t>
            </a:r>
            <a:r>
              <a:rPr lang="ru-RU" sz="2000" b="1" dirty="0" smtClean="0">
                <a:solidFill>
                  <a:srgbClr val="C00000"/>
                </a:solidFill>
              </a:rPr>
              <a:t>нишевых" интернет-магазинов</a:t>
            </a:r>
            <a:r>
              <a:rPr lang="ru-RU" sz="2000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/>
              <a:t>(</a:t>
            </a:r>
            <a:r>
              <a:rPr lang="ru-RU" sz="2000" dirty="0"/>
              <a:t>с индивидуальным дизайном, концепцией и </a:t>
            </a:r>
            <a:r>
              <a:rPr lang="en-US" sz="2000" dirty="0"/>
              <a:t>SEO</a:t>
            </a:r>
            <a:r>
              <a:rPr lang="ru-RU" sz="2000" dirty="0"/>
              <a:t>-продвижением) </a:t>
            </a:r>
            <a:endParaRPr lang="uk-UA" sz="2000" dirty="0"/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основные усилия и ресурсы сосредоточить на концепции, юзабилити, </a:t>
            </a:r>
            <a:r>
              <a:rPr lang="ru-RU" sz="2000" b="1" dirty="0" smtClean="0">
                <a:solidFill>
                  <a:srgbClr val="002060"/>
                </a:solidFill>
              </a:rPr>
              <a:t>дизайне В2В-В2С-портала </a:t>
            </a:r>
            <a:r>
              <a:rPr lang="ru-RU" sz="2000" dirty="0" smtClean="0"/>
              <a:t>(используя платформу </a:t>
            </a:r>
            <a:r>
              <a:rPr lang="ru-RU" sz="2000" b="1" dirty="0" smtClean="0"/>
              <a:t>Wad-er</a:t>
            </a:r>
            <a:r>
              <a:rPr lang="ru-RU" sz="2000" dirty="0" smtClean="0"/>
              <a:t>)</a:t>
            </a:r>
            <a:endParaRPr lang="ru-RU" sz="2000" b="1" dirty="0" smtClean="0"/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широко </a:t>
            </a:r>
            <a:r>
              <a:rPr lang="ru-RU" sz="2000" b="1" dirty="0">
                <a:solidFill>
                  <a:srgbClr val="002060"/>
                </a:solidFill>
              </a:rPr>
              <a:t>использовать аутсорсинг</a:t>
            </a:r>
            <a:r>
              <a:rPr lang="ru-RU" sz="2000" dirty="0"/>
              <a:t>, включив в цепочку поставок логистических операторов и поставщиков (используя API-интеграцию Системы </a:t>
            </a:r>
            <a:r>
              <a:rPr lang="ru-RU" sz="2000" b="1" dirty="0"/>
              <a:t>DeloPro 5.0</a:t>
            </a:r>
            <a:r>
              <a:rPr lang="ru-RU" sz="2000" dirty="0"/>
              <a:t> с ERP- и WMS-системами), </a:t>
            </a:r>
            <a:r>
              <a:rPr lang="ru-RU" sz="2000" dirty="0" smtClean="0"/>
              <a:t>а </a:t>
            </a:r>
            <a:r>
              <a:rPr lang="ru-RU" sz="2000" dirty="0"/>
              <a:t>также </a:t>
            </a:r>
            <a:r>
              <a:rPr lang="ru-RU" sz="2000" dirty="0" smtClean="0"/>
              <a:t>привлекая к дистанционной </a:t>
            </a:r>
            <a:r>
              <a:rPr lang="ru-RU" sz="2000" dirty="0"/>
              <a:t>работе специалистов и </a:t>
            </a:r>
            <a:r>
              <a:rPr lang="ru-RU" sz="2000" dirty="0" smtClean="0"/>
              <a:t>экспертов </a:t>
            </a:r>
            <a:endParaRPr lang="uk-UA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</p:spTree>
    <p:extLst>
      <p:ext uri="{BB962C8B-B14F-4D97-AF65-F5344CB8AC3E}">
        <p14:creationId xmlns:p14="http://schemas.microsoft.com/office/powerpoint/2010/main" xmlns="" val="381522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"/>
            <a:ext cx="9144000" cy="42272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81244" y="4569474"/>
            <a:ext cx="7772400" cy="1833949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C00000"/>
                </a:solidFill>
              </a:rPr>
              <a:t>DeloPro</a:t>
            </a:r>
            <a:r>
              <a:rPr lang="ru-RU" b="1" dirty="0" smtClean="0">
                <a:solidFill>
                  <a:srgbClr val="C00000"/>
                </a:solidFill>
              </a:rPr>
              <a:t> 5.0</a:t>
            </a:r>
            <a:r>
              <a:rPr lang="en-US" b="1" dirty="0" smtClean="0">
                <a:solidFill>
                  <a:srgbClr val="C00000"/>
                </a:solidFill>
              </a:rPr>
              <a:t> – ERP </a:t>
            </a:r>
            <a:r>
              <a:rPr lang="ru-RU" b="1" dirty="0" smtClean="0">
                <a:solidFill>
                  <a:srgbClr val="C00000"/>
                </a:solidFill>
              </a:rPr>
              <a:t>система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на платформе </a:t>
            </a:r>
            <a:r>
              <a:rPr lang="en-US" b="1" dirty="0" smtClean="0">
                <a:solidFill>
                  <a:srgbClr val="C00000"/>
                </a:solidFill>
              </a:rPr>
              <a:t>WEB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xicom_logo_whit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6215" y="245793"/>
            <a:ext cx="2435962" cy="4608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678" y="1274979"/>
            <a:ext cx="2172759" cy="2172759"/>
          </a:xfrm>
          <a:prstGeom prst="rect">
            <a:avLst/>
          </a:prstGeom>
        </p:spPr>
      </p:pic>
      <p:sp>
        <p:nvSpPr>
          <p:cNvPr id="12" name="Заголовок 5"/>
          <p:cNvSpPr txBox="1">
            <a:spLocks/>
          </p:cNvSpPr>
          <p:nvPr/>
        </p:nvSpPr>
        <p:spPr>
          <a:xfrm>
            <a:off x="3085222" y="1533465"/>
            <a:ext cx="5856409" cy="1833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b="1" dirty="0" smtClean="0">
                <a:solidFill>
                  <a:schemeClr val="bg1"/>
                </a:solidFill>
              </a:rPr>
              <a:t>Управление в онлайн</a:t>
            </a:r>
          </a:p>
          <a:p>
            <a:pPr algn="l"/>
            <a:r>
              <a:rPr lang="ru-RU" b="1" dirty="0" smtClean="0">
                <a:solidFill>
                  <a:schemeClr val="bg1"/>
                </a:solidFill>
              </a:rPr>
              <a:t>территориально-распределенным бизнесом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056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50" y="135039"/>
            <a:ext cx="8585588" cy="367131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Система </a:t>
            </a:r>
            <a:r>
              <a:rPr lang="en-US" sz="2800" b="1" dirty="0" smtClean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История проекта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9803" y="721291"/>
            <a:ext cx="884419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 smtClean="0"/>
              <a:t>Работы </a:t>
            </a:r>
            <a:r>
              <a:rPr lang="ru-RU" sz="2000" dirty="0"/>
              <a:t>над проектом ведутся с </a:t>
            </a:r>
            <a:r>
              <a:rPr lang="ru-RU" sz="2000" b="1" dirty="0">
                <a:solidFill>
                  <a:srgbClr val="C00000"/>
                </a:solidFill>
              </a:rPr>
              <a:t>1995</a:t>
            </a:r>
            <a:r>
              <a:rPr lang="ru-RU" sz="2000" dirty="0"/>
              <a:t> года </a:t>
            </a:r>
            <a:endParaRPr lang="uk-UA" sz="2000" dirty="0"/>
          </a:p>
          <a:p>
            <a:pPr>
              <a:spcBef>
                <a:spcPts val="900"/>
              </a:spcBef>
            </a:pPr>
            <a:r>
              <a:rPr lang="ru-RU" sz="2000" b="1" dirty="0">
                <a:solidFill>
                  <a:srgbClr val="C00000"/>
                </a:solidFill>
              </a:rPr>
              <a:t>1996</a:t>
            </a:r>
            <a:r>
              <a:rPr lang="ru-RU" sz="2000" dirty="0"/>
              <a:t>  –  Система</a:t>
            </a:r>
            <a:r>
              <a:rPr lang="ru-RU" sz="2000" i="1" dirty="0"/>
              <a:t> </a:t>
            </a:r>
            <a:r>
              <a:rPr lang="ru-RU" sz="2000" b="1" dirty="0"/>
              <a:t>DeloPro 1.0</a:t>
            </a:r>
            <a:r>
              <a:rPr lang="ru-RU" sz="2000" dirty="0"/>
              <a:t>. Архитектура – файл-сервер. Платформа </a:t>
            </a:r>
            <a:r>
              <a:rPr lang="ru-RU" sz="2000" dirty="0" smtClean="0"/>
              <a:t>Windows </a:t>
            </a:r>
            <a:endParaRPr lang="uk-UA" sz="2000" dirty="0"/>
          </a:p>
          <a:p>
            <a:pPr>
              <a:spcBef>
                <a:spcPts val="900"/>
              </a:spcBef>
            </a:pPr>
            <a:r>
              <a:rPr lang="ru-RU" sz="2000" b="1" dirty="0">
                <a:solidFill>
                  <a:srgbClr val="C00000"/>
                </a:solidFill>
              </a:rPr>
              <a:t>1998</a:t>
            </a:r>
            <a:r>
              <a:rPr lang="ru-RU" sz="2000" dirty="0"/>
              <a:t>  –  Система </a:t>
            </a:r>
            <a:r>
              <a:rPr lang="ru-RU" sz="2000" b="1" dirty="0"/>
              <a:t>DeloPro 2.0</a:t>
            </a:r>
            <a:r>
              <a:rPr lang="ru-RU" sz="2000" dirty="0"/>
              <a:t>. 2-х уровневая архитектура клиент-сервер (язык программирования </a:t>
            </a:r>
            <a:r>
              <a:rPr lang="ru-RU" sz="2000" b="1" dirty="0"/>
              <a:t>– </a:t>
            </a:r>
            <a:r>
              <a:rPr lang="ru-RU" sz="2000" dirty="0"/>
              <a:t>Delphi)</a:t>
            </a:r>
            <a:r>
              <a:rPr lang="ru-RU" sz="2000" b="1" dirty="0"/>
              <a:t>.  </a:t>
            </a:r>
            <a:r>
              <a:rPr lang="ru-RU" sz="2000" dirty="0"/>
              <a:t>Платформа Windows </a:t>
            </a:r>
            <a:endParaRPr lang="uk-UA" sz="2000" dirty="0"/>
          </a:p>
          <a:p>
            <a:pPr>
              <a:spcBef>
                <a:spcPts val="900"/>
              </a:spcBef>
            </a:pPr>
            <a:r>
              <a:rPr lang="ru-RU" sz="2000" dirty="0"/>
              <a:t>С </a:t>
            </a:r>
            <a:r>
              <a:rPr lang="ru-RU" sz="2000" b="1" dirty="0">
                <a:solidFill>
                  <a:srgbClr val="C00000"/>
                </a:solidFill>
              </a:rPr>
              <a:t>2003</a:t>
            </a:r>
            <a:r>
              <a:rPr lang="ru-RU" sz="2000" dirty="0"/>
              <a:t> года Система </a:t>
            </a:r>
            <a:r>
              <a:rPr lang="ru-RU" sz="2000" b="1" dirty="0"/>
              <a:t>DeloPro 3.0</a:t>
            </a:r>
            <a:r>
              <a:rPr lang="ru-RU" sz="2000" dirty="0"/>
              <a:t> – open source Web ERP-проект, реализованный в 3-х уровневой архитектуре клиент-сервер (язык программирования – PHP).  Кросс-платформенное и кросс-браузерное решение. Работает с различными СУБД – MySql, MS SQL Server, Oracle, DB2 и др.</a:t>
            </a:r>
            <a:endParaRPr lang="uk-UA" sz="2000" dirty="0"/>
          </a:p>
          <a:p>
            <a:pPr>
              <a:spcBef>
                <a:spcPts val="900"/>
              </a:spcBef>
            </a:pPr>
            <a:r>
              <a:rPr lang="ru-RU" sz="2000" dirty="0"/>
              <a:t>С </a:t>
            </a:r>
            <a:r>
              <a:rPr lang="ru-RU" sz="2000" b="1" dirty="0">
                <a:solidFill>
                  <a:srgbClr val="C00000"/>
                </a:solidFill>
              </a:rPr>
              <a:t>2008</a:t>
            </a:r>
            <a:r>
              <a:rPr lang="ru-RU" sz="2000" dirty="0"/>
              <a:t> года поддерживается версия Системы </a:t>
            </a:r>
            <a:r>
              <a:rPr lang="ru-RU" sz="2000" b="1" dirty="0"/>
              <a:t>DeloPro 4.0</a:t>
            </a:r>
            <a:r>
              <a:rPr lang="ru-RU" sz="2000" dirty="0"/>
              <a:t> </a:t>
            </a:r>
            <a:endParaRPr lang="uk-UA" sz="2000" dirty="0"/>
          </a:p>
          <a:p>
            <a:pPr>
              <a:spcBef>
                <a:spcPts val="900"/>
              </a:spcBef>
            </a:pPr>
            <a:r>
              <a:rPr lang="ru-RU" sz="2000" dirty="0"/>
              <a:t>В </a:t>
            </a:r>
            <a:r>
              <a:rPr lang="ru-RU" sz="2000" b="1" dirty="0">
                <a:solidFill>
                  <a:srgbClr val="C00000"/>
                </a:solidFill>
              </a:rPr>
              <a:t>2009</a:t>
            </a:r>
            <a:r>
              <a:rPr lang="ru-RU" sz="2000" dirty="0"/>
              <a:t> году стартовал проект </a:t>
            </a:r>
            <a:r>
              <a:rPr lang="ru-RU" sz="2000" b="1" dirty="0"/>
              <a:t>DeloPro Online</a:t>
            </a:r>
            <a:r>
              <a:rPr lang="ru-RU" sz="2000" dirty="0"/>
              <a:t>. В основе проекта – Система </a:t>
            </a:r>
            <a:r>
              <a:rPr lang="ru-RU" sz="2000" b="1" dirty="0"/>
              <a:t>DeloPro </a:t>
            </a:r>
            <a:r>
              <a:rPr lang="ru-RU" sz="2000" dirty="0" smtClean="0"/>
              <a:t>на </a:t>
            </a:r>
            <a:r>
              <a:rPr lang="ru-RU" sz="2000" dirty="0"/>
              <a:t>условиях аренды в рамках модели Software-as-a-Service (SaaS)</a:t>
            </a:r>
            <a:endParaRPr lang="uk-UA" sz="2000" dirty="0"/>
          </a:p>
          <a:p>
            <a:pPr>
              <a:spcBef>
                <a:spcPts val="900"/>
              </a:spcBef>
            </a:pPr>
            <a:r>
              <a:rPr lang="ru-RU" sz="2000" dirty="0"/>
              <a:t>C </a:t>
            </a:r>
            <a:r>
              <a:rPr lang="ru-RU" sz="2000" b="1" dirty="0">
                <a:solidFill>
                  <a:srgbClr val="C00000"/>
                </a:solidFill>
              </a:rPr>
              <a:t>2014</a:t>
            </a:r>
            <a:r>
              <a:rPr lang="ru-RU" sz="2000" b="1" dirty="0"/>
              <a:t> </a:t>
            </a:r>
            <a:r>
              <a:rPr lang="ru-RU" sz="2000" dirty="0"/>
              <a:t>года поддерживается версия Системы </a:t>
            </a:r>
            <a:r>
              <a:rPr lang="ru-RU" sz="2000" b="1" dirty="0"/>
              <a:t>DeloPro 5.0</a:t>
            </a:r>
            <a:r>
              <a:rPr lang="ru-RU" sz="2000" dirty="0"/>
              <a:t>. Существенно доработано ядро, расширена базовая функциональность, повышена гибкость за счет широкого использования плагинов, появилась возможность интеграции с другими приложениями с использованием </a:t>
            </a:r>
            <a:r>
              <a:rPr lang="ru-RU" sz="2000" dirty="0" smtClean="0"/>
              <a:t>API</a:t>
            </a:r>
            <a:endParaRPr lang="uk-UA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14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50" y="135039"/>
            <a:ext cx="8585588" cy="367131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Система </a:t>
            </a:r>
            <a:r>
              <a:rPr lang="en-US" sz="2800" b="1" dirty="0" smtClean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Назначение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9" name="Прямоугольник 6"/>
          <p:cNvSpPr>
            <a:spLocks noChangeArrowheads="1"/>
          </p:cNvSpPr>
          <p:nvPr/>
        </p:nvSpPr>
        <p:spPr bwMode="auto">
          <a:xfrm>
            <a:off x="592607" y="576341"/>
            <a:ext cx="8397829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2000" b="1" dirty="0">
                <a:solidFill>
                  <a:srgbClr val="C00000"/>
                </a:solidFill>
                <a:latin typeface="Calibri" pitchFamily="34" charset="0"/>
              </a:rPr>
              <a:t>Система</a:t>
            </a:r>
            <a:r>
              <a:rPr lang="ru-RU" altLang="uk-UA" sz="2000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altLang="uk-UA" sz="2000" b="1" dirty="0">
                <a:solidFill>
                  <a:srgbClr val="C00000"/>
                </a:solidFill>
                <a:latin typeface="Calibri" pitchFamily="34" charset="0"/>
              </a:rPr>
              <a:t>DeloPro </a:t>
            </a:r>
            <a:r>
              <a:rPr lang="ru-RU" altLang="uk-UA" sz="2000" b="1" dirty="0">
                <a:latin typeface="Calibri" pitchFamily="34" charset="0"/>
              </a:rPr>
              <a:t>– комплексное </a:t>
            </a:r>
            <a:r>
              <a:rPr lang="en-US" altLang="uk-UA" sz="2000" b="1" dirty="0" smtClean="0">
                <a:latin typeface="Calibri" pitchFamily="34" charset="0"/>
              </a:rPr>
              <a:t>ERP-</a:t>
            </a:r>
            <a:r>
              <a:rPr lang="ru-RU" altLang="uk-UA" sz="2000" b="1" dirty="0" smtClean="0">
                <a:latin typeface="Calibri" pitchFamily="34" charset="0"/>
              </a:rPr>
              <a:t>решение</a:t>
            </a:r>
            <a:r>
              <a:rPr lang="ru-RU" altLang="uk-UA" sz="2000" dirty="0">
                <a:latin typeface="Calibri" pitchFamily="34" charset="0"/>
              </a:rPr>
              <a:t>,  в основу которого положены современные концепции менеджмента – </a:t>
            </a:r>
          </a:p>
          <a:p>
            <a:pPr marL="702900" indent="-34290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uk-UA" sz="2000" b="1" dirty="0" smtClean="0">
                <a:solidFill>
                  <a:srgbClr val="C00000"/>
                </a:solidFill>
                <a:latin typeface="Calibri" pitchFamily="34" charset="0"/>
              </a:rPr>
              <a:t>   CRM</a:t>
            </a:r>
            <a:r>
              <a:rPr lang="ru-RU" altLang="uk-UA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ru-RU" altLang="uk-UA" sz="2000" dirty="0">
                <a:latin typeface="Calibri" pitchFamily="34" charset="0"/>
              </a:rPr>
              <a:t>(управление взаимоотношениями с контрагентами)</a:t>
            </a:r>
            <a:r>
              <a:rPr lang="ru-RU" altLang="uk-UA" sz="2000" dirty="0">
                <a:solidFill>
                  <a:srgbClr val="002060"/>
                </a:solidFill>
                <a:latin typeface="Calibri" pitchFamily="34" charset="0"/>
              </a:rPr>
              <a:t>, </a:t>
            </a:r>
          </a:p>
          <a:p>
            <a:pPr marL="702900" indent="-34290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uk-UA" sz="2000" b="1" dirty="0" smtClean="0">
                <a:solidFill>
                  <a:srgbClr val="C00000"/>
                </a:solidFill>
                <a:latin typeface="Calibri" pitchFamily="34" charset="0"/>
              </a:rPr>
              <a:t>   SCM</a:t>
            </a:r>
            <a:r>
              <a:rPr lang="ru-RU" altLang="uk-UA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ru-RU" altLang="uk-UA" sz="2000" dirty="0">
                <a:latin typeface="Calibri" pitchFamily="34" charset="0"/>
              </a:rPr>
              <a:t>(управление цепочками поставок),</a:t>
            </a:r>
            <a:r>
              <a:rPr lang="ru-RU" altLang="uk-UA" sz="2000" dirty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  <a:p>
            <a:pPr marL="702900" indent="-34290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uk-UA" sz="2000" b="1" dirty="0" smtClean="0">
                <a:solidFill>
                  <a:srgbClr val="C00000"/>
                </a:solidFill>
                <a:latin typeface="Calibri" pitchFamily="34" charset="0"/>
              </a:rPr>
              <a:t>   DCM</a:t>
            </a:r>
            <a:r>
              <a:rPr lang="ru-RU" altLang="uk-UA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ru-RU" altLang="uk-UA" sz="2000" dirty="0">
                <a:latin typeface="Calibri" pitchFamily="34" charset="0"/>
              </a:rPr>
              <a:t>(управление цепочками спроса), </a:t>
            </a:r>
          </a:p>
          <a:p>
            <a:pPr marL="702900" indent="-34290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uk-UA" sz="2000" b="1" dirty="0" smtClean="0">
                <a:solidFill>
                  <a:srgbClr val="C00000"/>
                </a:solidFill>
                <a:latin typeface="Calibri" pitchFamily="34" charset="0"/>
              </a:rPr>
              <a:t>   HRM</a:t>
            </a:r>
            <a:r>
              <a:rPr lang="ru-RU" altLang="uk-UA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ru-RU" altLang="uk-UA" sz="2000" dirty="0">
                <a:latin typeface="Calibri" pitchFamily="34" charset="0"/>
              </a:rPr>
              <a:t>(управление персоналом), </a:t>
            </a:r>
            <a:endParaRPr lang="ru-RU" altLang="uk-UA" sz="2000" dirty="0" smtClean="0">
              <a:latin typeface="Calibri" pitchFamily="34" charset="0"/>
            </a:endParaRPr>
          </a:p>
          <a:p>
            <a:pPr marL="702900" indent="-34290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uk-UA" sz="2000" b="1" dirty="0" smtClean="0">
                <a:solidFill>
                  <a:srgbClr val="C00000"/>
                </a:solidFill>
                <a:latin typeface="Calibri" pitchFamily="34" charset="0"/>
              </a:rPr>
              <a:t>   BPM</a:t>
            </a:r>
            <a:r>
              <a:rPr lang="ru-RU" altLang="uk-UA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ru-RU" altLang="uk-UA" sz="2000" dirty="0">
                <a:latin typeface="Calibri" pitchFamily="34" charset="0"/>
              </a:rPr>
              <a:t>(управление бизнес-процессами) </a:t>
            </a:r>
          </a:p>
          <a:p>
            <a:pPr marL="702900" indent="-34290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altLang="uk-UA" sz="2000" b="1" dirty="0" smtClean="0">
                <a:solidFill>
                  <a:srgbClr val="C00000"/>
                </a:solidFill>
                <a:latin typeface="Calibri" pitchFamily="34" charset="0"/>
              </a:rPr>
              <a:t>   </a:t>
            </a:r>
            <a:r>
              <a:rPr lang="en-US" altLang="uk-UA" sz="2000" b="1" dirty="0" smtClean="0">
                <a:solidFill>
                  <a:srgbClr val="C00000"/>
                </a:solidFill>
                <a:latin typeface="Calibri" pitchFamily="34" charset="0"/>
              </a:rPr>
              <a:t>PM</a:t>
            </a:r>
            <a:r>
              <a:rPr lang="en-US" altLang="uk-UA" sz="20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n-US" altLang="uk-UA" sz="2000" dirty="0">
                <a:latin typeface="Calibri" pitchFamily="34" charset="0"/>
              </a:rPr>
              <a:t>(</a:t>
            </a:r>
            <a:r>
              <a:rPr lang="ru-RU" altLang="uk-UA" sz="2000" dirty="0">
                <a:latin typeface="Calibri" pitchFamily="34" charset="0"/>
              </a:rPr>
              <a:t>управление проектами) </a:t>
            </a:r>
            <a:endParaRPr lang="en-US" altLang="uk-UA" sz="2000" dirty="0" smtClean="0">
              <a:latin typeface="Calibri" pitchFamily="34" charset="0"/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lang="ru-RU" sz="2000" dirty="0" smtClean="0">
                <a:latin typeface="Calibri" pitchFamily="34" charset="0"/>
              </a:rPr>
              <a:t>Система </a:t>
            </a:r>
            <a:r>
              <a:rPr lang="ru-RU" sz="2000" b="1" dirty="0">
                <a:latin typeface="Calibri" pitchFamily="34" charset="0"/>
              </a:rPr>
              <a:t>DeloPro</a:t>
            </a:r>
            <a:r>
              <a:rPr lang="ru-RU" sz="2000" dirty="0">
                <a:latin typeface="Calibri" pitchFamily="34" charset="0"/>
              </a:rPr>
              <a:t> предназначена для управления продажами, закупками и производством, финансами, проектами, запасами, складом, автотранспортом и доставкой грузов, проектами, персоналом и взаимоотношениями с контрагентами, бизнес-процессами</a:t>
            </a:r>
            <a:r>
              <a:rPr lang="en-US" sz="2000" dirty="0">
                <a:latin typeface="Calibri" pitchFamily="34" charset="0"/>
              </a:rPr>
              <a:t>.</a:t>
            </a:r>
            <a:r>
              <a:rPr lang="ru-RU" sz="2000" dirty="0">
                <a:latin typeface="Calibri" pitchFamily="34" charset="0"/>
              </a:rPr>
              <a:t> С ее помощью </a:t>
            </a:r>
            <a:r>
              <a:rPr lang="ru-RU" sz="2000" dirty="0" smtClean="0">
                <a:latin typeface="Calibri" pitchFamily="34" charset="0"/>
              </a:rPr>
              <a:t>ведется товароведческий </a:t>
            </a:r>
            <a:r>
              <a:rPr lang="ru-RU" sz="2000" dirty="0">
                <a:latin typeface="Calibri" pitchFamily="34" charset="0"/>
              </a:rPr>
              <a:t>учет и ценообразование, налоговый и управленческий учет, бюджетирование и финансовый анализ </a:t>
            </a:r>
          </a:p>
          <a:p>
            <a:pPr>
              <a:buNone/>
              <a:defRPr/>
            </a:pPr>
            <a:r>
              <a:rPr lang="ru-RU" sz="2000" dirty="0">
                <a:latin typeface="Calibri" pitchFamily="34" charset="0"/>
              </a:rPr>
              <a:t>Система </a:t>
            </a:r>
            <a:r>
              <a:rPr lang="ru-RU" sz="2000" b="1" dirty="0">
                <a:latin typeface="Calibri" pitchFamily="34" charset="0"/>
              </a:rPr>
              <a:t>DeloPro </a:t>
            </a:r>
            <a:r>
              <a:rPr lang="ru-RU" sz="2000" dirty="0">
                <a:latin typeface="Calibri" pitchFamily="34" charset="0"/>
              </a:rPr>
              <a:t>содержит внутреннюю почту, органайзер, </a:t>
            </a:r>
            <a:r>
              <a:rPr lang="ru-RU" sz="2000" dirty="0" smtClean="0">
                <a:latin typeface="Calibri" pitchFamily="34" charset="0"/>
              </a:rPr>
              <a:t>доску объявлений, программируемые </a:t>
            </a:r>
            <a:r>
              <a:rPr lang="ru-RU" sz="2000" dirty="0">
                <a:latin typeface="Calibri" pitchFamily="34" charset="0"/>
              </a:rPr>
              <a:t>дэшборды и многомерные отчеты </a:t>
            </a:r>
            <a:endParaRPr lang="ru-RU" altLang="uk-UA" sz="2000" b="1" dirty="0">
              <a:latin typeface="Calibri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06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50" y="135039"/>
            <a:ext cx="8585588" cy="367131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Система </a:t>
            </a:r>
            <a:r>
              <a:rPr lang="en-US" sz="2800" b="1" dirty="0" smtClean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Позиционирование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7160" y="661330"/>
            <a:ext cx="8626839" cy="5529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 smtClean="0"/>
              <a:t>Система </a:t>
            </a:r>
            <a:r>
              <a:rPr lang="ru-RU" sz="2000" b="1" dirty="0"/>
              <a:t>DeloPro</a:t>
            </a:r>
            <a:r>
              <a:rPr lang="ru-RU" sz="2000" dirty="0"/>
              <a:t> – учетная система, в которой аккумулирован опыт реализации более 200 проектов внедрения в торговых </a:t>
            </a:r>
            <a:r>
              <a:rPr lang="ru-RU" sz="2000" dirty="0" smtClean="0"/>
              <a:t>компаниях, </a:t>
            </a:r>
            <a:r>
              <a:rPr lang="ru-RU" sz="2000" dirty="0"/>
              <a:t>работающих в различных сегментах рынка. Это позволяет при реализации новых проектов использовать существующий функционал с минимальными доработками, что ускоряет процесс внедрения и снижает его бюджет</a:t>
            </a:r>
          </a:p>
          <a:p>
            <a:pPr>
              <a:spcBef>
                <a:spcPts val="600"/>
              </a:spcBef>
            </a:pPr>
            <a:r>
              <a:rPr lang="ru-RU" sz="2000" dirty="0" smtClean="0"/>
              <a:t>Система </a:t>
            </a:r>
            <a:r>
              <a:rPr lang="ru-RU" sz="2000" b="1" dirty="0"/>
              <a:t>DeloPro</a:t>
            </a:r>
            <a:r>
              <a:rPr lang="ru-RU" sz="2000" dirty="0"/>
              <a:t> ориентирована на малые и средние компании, бизнес которых – </a:t>
            </a:r>
            <a:r>
              <a:rPr lang="ru-RU" sz="2000" b="1" i="1" dirty="0"/>
              <a:t>дистрибьюция и оптовая торговля, позаказное </a:t>
            </a:r>
            <a:r>
              <a:rPr lang="ru-RU" sz="2000" b="1" i="1" dirty="0" smtClean="0"/>
              <a:t>производство и сервис </a:t>
            </a:r>
          </a:p>
          <a:p>
            <a:pPr>
              <a:spcBef>
                <a:spcPts val="600"/>
              </a:spcBef>
            </a:pPr>
            <a:r>
              <a:rPr lang="ru-RU" sz="2000" dirty="0" smtClean="0"/>
              <a:t>Для клиентов Системы </a:t>
            </a:r>
            <a:r>
              <a:rPr lang="ru-RU" sz="2000" b="1" dirty="0"/>
              <a:t>DeloPro</a:t>
            </a:r>
            <a:r>
              <a:rPr lang="ru-RU" sz="2000" dirty="0"/>
              <a:t> характерны:</a:t>
            </a:r>
            <a:endParaRPr lang="uk-UA" sz="2000" dirty="0"/>
          </a:p>
          <a:p>
            <a:pPr marL="540000" lvl="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широкая номенклатура товаров и развитый товароведческий учет,</a:t>
            </a:r>
            <a:endParaRPr lang="uk-UA" sz="2000" dirty="0"/>
          </a:p>
          <a:p>
            <a:pPr marL="540000" lvl="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гибкие ценообразование и логистика</a:t>
            </a:r>
            <a:endParaRPr lang="uk-UA" sz="2000" dirty="0"/>
          </a:p>
          <a:p>
            <a:pPr marL="540000" lvl="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адресное хранение </a:t>
            </a:r>
            <a:r>
              <a:rPr lang="ru-RU" sz="2000" dirty="0"/>
              <a:t>товара, учет свойств партий товара</a:t>
            </a:r>
            <a:endParaRPr lang="uk-UA" sz="2000" dirty="0"/>
          </a:p>
          <a:p>
            <a:pPr marL="540000" lvl="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экспортно-импортные операции, сложные схемы поставок</a:t>
            </a:r>
            <a:endParaRPr lang="uk-UA" sz="2000" dirty="0"/>
          </a:p>
          <a:p>
            <a:pPr marL="540000" lvl="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дилерская сеть и торговые представители в регионах</a:t>
            </a:r>
            <a:endParaRPr lang="uk-UA" sz="2000" dirty="0"/>
          </a:p>
          <a:p>
            <a:pPr marL="540000" lvl="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команды торговых агентов, мобильная торговля</a:t>
            </a:r>
            <a:endParaRPr lang="uk-UA" sz="2000" dirty="0"/>
          </a:p>
          <a:p>
            <a:pPr marL="540000" lvl="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работа с торговыми сетями, логистика </a:t>
            </a:r>
            <a:r>
              <a:rPr lang="ru-RU" sz="2000" dirty="0" smtClean="0"/>
              <a:t>доставки</a:t>
            </a:r>
            <a:endParaRPr lang="uk-UA" sz="20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072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50" y="135039"/>
            <a:ext cx="8585588" cy="367131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 Система </a:t>
            </a:r>
            <a:r>
              <a:rPr lang="en-US" sz="2800" b="1" dirty="0" smtClean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Концепция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9728" y="763080"/>
            <a:ext cx="8718204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sz="19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1900" b="1" dirty="0" smtClean="0">
                <a:solidFill>
                  <a:srgbClr val="171967"/>
                </a:solidFill>
                <a:latin typeface="Calibri" pitchFamily="34" charset="0"/>
              </a:rPr>
              <a:t>конфигурация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900" b="1" dirty="0" smtClean="0">
                <a:solidFill>
                  <a:srgbClr val="171967"/>
                </a:solidFill>
                <a:latin typeface="Calibri" pitchFamily="34" charset="0"/>
              </a:rPr>
              <a:t>ТОРГОВЛЯ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(</a:t>
            </a:r>
            <a:r>
              <a:rPr lang="ru-RU" sz="1900" i="1" dirty="0" smtClean="0">
                <a:latin typeface="Calibri" pitchFamily="34" charset="0"/>
              </a:rPr>
              <a:t>Организации, Персоны, Финансы, Товары</a:t>
            </a:r>
            <a:r>
              <a:rPr lang="ru-RU" sz="1900" dirty="0" smtClean="0">
                <a:latin typeface="Calibri" pitchFamily="34" charset="0"/>
              </a:rPr>
              <a:t>, </a:t>
            </a:r>
            <a:r>
              <a:rPr lang="ru-RU" sz="1900" i="1" dirty="0" smtClean="0">
                <a:latin typeface="Calibri" pitchFamily="34" charset="0"/>
              </a:rPr>
              <a:t>Цены и   Курсы, Заказы, Закупки, Склад, Органайзер, Бизнес-процессы, Статистика</a:t>
            </a:r>
            <a:r>
              <a:rPr lang="ru-RU" sz="1900" dirty="0" smtClean="0">
                <a:latin typeface="Calibri" pitchFamily="34" charset="0"/>
              </a:rPr>
              <a:t>) </a:t>
            </a:r>
          </a:p>
          <a:p>
            <a:pPr lvl="0">
              <a:spcBef>
                <a:spcPts val="600"/>
              </a:spcBef>
            </a:pPr>
            <a:r>
              <a:rPr lang="ru-RU" sz="1900" dirty="0"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     </a:t>
            </a:r>
            <a:r>
              <a:rPr lang="ru-RU" sz="1900" b="1" dirty="0" smtClean="0">
                <a:latin typeface="Calibri" pitchFamily="34" charset="0"/>
              </a:rPr>
              <a:t>+</a:t>
            </a:r>
            <a:r>
              <a:rPr lang="ru-RU" sz="1900" dirty="0" smtClean="0">
                <a:latin typeface="Calibri" pitchFamily="34" charset="0"/>
              </a:rPr>
              <a:t>   </a:t>
            </a:r>
            <a:r>
              <a:rPr lang="ru-RU" sz="1900" b="1" dirty="0" smtClean="0">
                <a:solidFill>
                  <a:srgbClr val="002060"/>
                </a:solidFill>
                <a:latin typeface="Calibri" pitchFamily="34" charset="0"/>
              </a:rPr>
              <a:t>дополнительные </a:t>
            </a:r>
            <a:r>
              <a:rPr lang="ru-RU" sz="1900" b="1" dirty="0">
                <a:solidFill>
                  <a:srgbClr val="002060"/>
                </a:solidFill>
                <a:latin typeface="Calibri" pitchFamily="34" charset="0"/>
              </a:rPr>
              <a:t>модули</a:t>
            </a:r>
            <a:r>
              <a:rPr lang="ru-RU" sz="1900" dirty="0">
                <a:latin typeface="Calibri" pitchFamily="34" charset="0"/>
              </a:rPr>
              <a:t> (</a:t>
            </a:r>
            <a:r>
              <a:rPr lang="ru-RU" sz="1900" i="1" dirty="0">
                <a:latin typeface="Calibri" pitchFamily="34" charset="0"/>
              </a:rPr>
              <a:t>Автотранспорт и доставка</a:t>
            </a:r>
            <a:r>
              <a:rPr lang="ru-RU" sz="1900" dirty="0">
                <a:latin typeface="Calibri" pitchFamily="34" charset="0"/>
              </a:rPr>
              <a:t>, </a:t>
            </a:r>
            <a:r>
              <a:rPr lang="ru-RU" sz="1900" i="1" dirty="0">
                <a:latin typeface="Calibri" pitchFamily="34" charset="0"/>
              </a:rPr>
              <a:t>Производство</a:t>
            </a:r>
            <a:r>
              <a:rPr lang="ru-RU" sz="1900" dirty="0">
                <a:latin typeface="Calibri" pitchFamily="34" charset="0"/>
              </a:rPr>
              <a:t>, </a:t>
            </a:r>
            <a:r>
              <a:rPr lang="ru-RU" sz="1900" dirty="0" smtClean="0">
                <a:latin typeface="Calibri" pitchFamily="34" charset="0"/>
              </a:rPr>
              <a:t>  </a:t>
            </a:r>
          </a:p>
          <a:p>
            <a:pPr lvl="0">
              <a:spcBef>
                <a:spcPts val="0"/>
              </a:spcBef>
            </a:pPr>
            <a:r>
              <a:rPr lang="ru-RU" sz="1900" i="1" dirty="0">
                <a:latin typeface="Calibri" pitchFamily="34" charset="0"/>
              </a:rPr>
              <a:t> </a:t>
            </a:r>
            <a:r>
              <a:rPr lang="ru-RU" sz="1900" i="1" dirty="0" smtClean="0">
                <a:latin typeface="Calibri" pitchFamily="34" charset="0"/>
              </a:rPr>
              <a:t>                                                            Проекты</a:t>
            </a:r>
            <a:r>
              <a:rPr lang="ru-RU" sz="1900" dirty="0">
                <a:latin typeface="Calibri" pitchFamily="34" charset="0"/>
              </a:rPr>
              <a:t>, </a:t>
            </a:r>
            <a:r>
              <a:rPr lang="ru-RU" sz="1900" i="1" dirty="0">
                <a:latin typeface="Calibri" pitchFamily="34" charset="0"/>
              </a:rPr>
              <a:t>Бонусы</a:t>
            </a:r>
            <a:r>
              <a:rPr lang="ru-RU" sz="1900" dirty="0">
                <a:latin typeface="Calibri" pitchFamily="34" charset="0"/>
              </a:rPr>
              <a:t>, </a:t>
            </a:r>
            <a:r>
              <a:rPr lang="ru-RU" sz="1900" i="1" dirty="0">
                <a:latin typeface="Calibri" pitchFamily="34" charset="0"/>
              </a:rPr>
              <a:t>Кадры, Документы</a:t>
            </a:r>
            <a:r>
              <a:rPr lang="ru-RU" sz="1900" dirty="0" smtClean="0">
                <a:latin typeface="Calibri" pitchFamily="34" charset="0"/>
              </a:rPr>
              <a:t>)</a:t>
            </a:r>
            <a:endParaRPr lang="ru-RU" sz="1900" dirty="0">
              <a:latin typeface="Calibri" pitchFamily="34" charset="0"/>
            </a:endParaRPr>
          </a:p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q"/>
            </a:pPr>
            <a:r>
              <a:rPr lang="ru-RU" sz="19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использование </a:t>
            </a:r>
            <a:r>
              <a:rPr lang="ru-RU" sz="1900" dirty="0">
                <a:latin typeface="Calibri" pitchFamily="34" charset="0"/>
              </a:rPr>
              <a:t>Системы </a:t>
            </a:r>
            <a:r>
              <a:rPr lang="ru-RU" sz="1900" b="1" dirty="0">
                <a:latin typeface="Calibri" pitchFamily="34" charset="0"/>
              </a:rPr>
              <a:t>DeloPro</a:t>
            </a:r>
            <a:r>
              <a:rPr lang="ru-RU" sz="1900" dirty="0">
                <a:latin typeface="Calibri" pitchFamily="34" charset="0"/>
              </a:rPr>
              <a:t> предполагает </a:t>
            </a:r>
            <a:r>
              <a:rPr lang="ru-RU" sz="1900" b="1" i="1" dirty="0">
                <a:solidFill>
                  <a:srgbClr val="C00000"/>
                </a:solidFill>
                <a:latin typeface="Calibri" pitchFamily="34" charset="0"/>
              </a:rPr>
              <a:t>покупку Лицензий </a:t>
            </a:r>
            <a:r>
              <a:rPr lang="ru-RU" sz="1900" dirty="0">
                <a:latin typeface="Calibri" pitchFamily="34" charset="0"/>
              </a:rPr>
              <a:t>или</a:t>
            </a:r>
            <a:r>
              <a:rPr lang="ru-RU" sz="1900" i="1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900" b="1" i="1" dirty="0" smtClean="0">
                <a:solidFill>
                  <a:srgbClr val="C00000"/>
                </a:solidFill>
                <a:latin typeface="Calibri" pitchFamily="34" charset="0"/>
              </a:rPr>
              <a:t>аренду</a:t>
            </a:r>
            <a:r>
              <a:rPr lang="ru-RU" sz="1900" i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1900" b="1" dirty="0" smtClean="0">
                <a:solidFill>
                  <a:srgbClr val="002060"/>
                </a:solidFill>
                <a:latin typeface="Calibri" pitchFamily="34" charset="0"/>
              </a:rPr>
              <a:t>(</a:t>
            </a:r>
            <a:r>
              <a:rPr lang="en-US" sz="1900" b="1" dirty="0" smtClean="0">
                <a:solidFill>
                  <a:srgbClr val="002060"/>
                </a:solidFill>
                <a:latin typeface="Calibri" pitchFamily="34" charset="0"/>
              </a:rPr>
              <a:t>DeloPro Online)</a:t>
            </a:r>
            <a:r>
              <a:rPr lang="ru-RU" sz="1900" dirty="0" smtClean="0">
                <a:latin typeface="Calibri" pitchFamily="34" charset="0"/>
              </a:rPr>
              <a:t>, </a:t>
            </a:r>
            <a:r>
              <a:rPr lang="ru-RU" sz="1900" dirty="0">
                <a:latin typeface="Calibri" pitchFamily="34" charset="0"/>
              </a:rPr>
              <a:t>а также проведение комплекса работ по </a:t>
            </a:r>
            <a:r>
              <a:rPr lang="ru-RU" sz="1900" dirty="0" smtClean="0">
                <a:latin typeface="Calibri" pitchFamily="34" charset="0"/>
              </a:rPr>
              <a:t>внедрению</a:t>
            </a:r>
          </a:p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q"/>
            </a:pPr>
            <a:r>
              <a:rPr lang="ru-RU" sz="19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Лицензия предоставляет право в одной базе данных вести учет </a:t>
            </a:r>
            <a:r>
              <a:rPr lang="ru-RU" sz="1900" b="1" i="1" dirty="0" smtClean="0">
                <a:solidFill>
                  <a:srgbClr val="C00000"/>
                </a:solidFill>
                <a:latin typeface="Calibri" pitchFamily="34" charset="0"/>
              </a:rPr>
              <a:t>неограниченному числу членов корпорации</a:t>
            </a:r>
            <a:r>
              <a:rPr lang="ru-RU" sz="1900" b="1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</a:rPr>
              <a:t>и работать </a:t>
            </a:r>
            <a:r>
              <a:rPr lang="ru-RU" sz="1900" b="1" i="1" dirty="0" smtClean="0">
                <a:solidFill>
                  <a:srgbClr val="C00000"/>
                </a:solidFill>
                <a:latin typeface="Calibri" pitchFamily="34" charset="0"/>
              </a:rPr>
              <a:t>неограниченному числу пользователей</a:t>
            </a:r>
            <a:endParaRPr lang="ru-RU" sz="1900" b="1" dirty="0" smtClean="0">
              <a:latin typeface="Calibri" pitchFamily="34" charset="0"/>
            </a:endParaRPr>
          </a:p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q"/>
            </a:pPr>
            <a:r>
              <a:rPr lang="ru-RU" sz="19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Лицензия </a:t>
            </a:r>
            <a:r>
              <a:rPr lang="ru-RU" sz="1900" dirty="0">
                <a:latin typeface="Calibri" pitchFamily="34" charset="0"/>
              </a:rPr>
              <a:t>предоставляет право клиенту </a:t>
            </a:r>
            <a:r>
              <a:rPr lang="ru-RU" sz="1900" b="1" i="1" dirty="0">
                <a:solidFill>
                  <a:srgbClr val="C00000"/>
                </a:solidFill>
                <a:latin typeface="Calibri" pitchFamily="34" charset="0"/>
              </a:rPr>
              <a:t>самостоятельно вносить изменения в исходный код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900" dirty="0">
                <a:latin typeface="Calibri" pitchFamily="34" charset="0"/>
              </a:rPr>
              <a:t>(</a:t>
            </a:r>
            <a:r>
              <a:rPr lang="en-US" sz="1900" dirty="0">
                <a:latin typeface="Calibri" pitchFamily="34" charset="0"/>
              </a:rPr>
              <a:t>open source</a:t>
            </a:r>
            <a:r>
              <a:rPr lang="ru-RU" sz="1900" dirty="0" smtClean="0">
                <a:latin typeface="Calibri" pitchFamily="34" charset="0"/>
              </a:rPr>
              <a:t>)</a:t>
            </a:r>
            <a:endParaRPr lang="ru-RU" sz="1900" dirty="0">
              <a:latin typeface="Calibri" pitchFamily="34" charset="0"/>
            </a:endParaRP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q"/>
            </a:pPr>
            <a:r>
              <a:rPr lang="ru-RU" sz="19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у </a:t>
            </a:r>
            <a:r>
              <a:rPr lang="ru-RU" sz="1900" dirty="0">
                <a:latin typeface="Calibri" pitchFamily="34" charset="0"/>
              </a:rPr>
              <a:t>всех клиентов поддерживается </a:t>
            </a:r>
            <a:r>
              <a:rPr lang="ru-RU" sz="1900" b="1" i="1" dirty="0">
                <a:solidFill>
                  <a:srgbClr val="C00000"/>
                </a:solidFill>
                <a:latin typeface="Calibri" pitchFamily="34" charset="0"/>
              </a:rPr>
              <a:t>единая актуальная версия</a:t>
            </a:r>
            <a:r>
              <a:rPr lang="ru-RU" sz="1900" b="1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1900" dirty="0">
                <a:latin typeface="Calibri" pitchFamily="34" charset="0"/>
              </a:rPr>
              <a:t>Системы</a:t>
            </a:r>
            <a:r>
              <a:rPr lang="ru-RU" sz="1900" b="1" dirty="0">
                <a:latin typeface="Calibri" pitchFamily="34" charset="0"/>
              </a:rPr>
              <a:t> DeloPro</a:t>
            </a:r>
            <a:r>
              <a:rPr lang="ru-RU" sz="1900" dirty="0">
                <a:latin typeface="Calibri" pitchFamily="34" charset="0"/>
              </a:rPr>
              <a:t>. </a:t>
            </a:r>
            <a:r>
              <a:rPr lang="ru-RU" sz="1900" dirty="0" smtClean="0">
                <a:latin typeface="Calibri" pitchFamily="34" charset="0"/>
              </a:rPr>
              <a:t>  </a:t>
            </a:r>
          </a:p>
          <a:p>
            <a:r>
              <a:rPr lang="ru-RU" sz="1900" dirty="0"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     Обновление </a:t>
            </a:r>
            <a:r>
              <a:rPr lang="ru-RU" sz="1900" dirty="0">
                <a:latin typeface="Calibri" pitchFamily="34" charset="0"/>
              </a:rPr>
              <a:t>структуры ядра и функционала происходит эволюционным путем </a:t>
            </a:r>
            <a:endParaRPr lang="ru-RU" sz="1900" dirty="0" smtClean="0">
              <a:latin typeface="Calibri" pitchFamily="34" charset="0"/>
            </a:endParaRPr>
          </a:p>
          <a:p>
            <a:r>
              <a:rPr lang="ru-RU" sz="1900" dirty="0"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     (</a:t>
            </a:r>
            <a:r>
              <a:rPr lang="ru-RU" sz="1900" dirty="0">
                <a:latin typeface="Calibri" pitchFamily="34" charset="0"/>
              </a:rPr>
              <a:t>предоставляется клиентам в рамках абонентского обслуживания</a:t>
            </a:r>
            <a:r>
              <a:rPr lang="ru-RU" sz="1900" dirty="0" smtClean="0">
                <a:latin typeface="Calibri" pitchFamily="34" charset="0"/>
              </a:rPr>
              <a:t>)</a:t>
            </a:r>
            <a:endParaRPr lang="ru-RU" sz="1900" dirty="0">
              <a:latin typeface="Calibri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077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59962" y="142406"/>
            <a:ext cx="8930476" cy="538007"/>
          </a:xfrm>
        </p:spPr>
        <p:txBody>
          <a:bodyPr>
            <a:noAutofit/>
          </a:bodyPr>
          <a:lstStyle/>
          <a:p>
            <a:pPr algn="r"/>
            <a:r>
              <a:rPr lang="ru-RU" sz="2700" b="1" dirty="0" smtClean="0">
                <a:solidFill>
                  <a:srgbClr val="0070C0"/>
                </a:solidFill>
              </a:rPr>
              <a:t>Система </a:t>
            </a:r>
            <a:r>
              <a:rPr lang="en-US" sz="2700" b="1" dirty="0">
                <a:solidFill>
                  <a:srgbClr val="0070C0"/>
                </a:solidFill>
              </a:rPr>
              <a:t>DeloPro</a:t>
            </a:r>
            <a:r>
              <a:rPr lang="ru-RU" sz="2700" b="1" dirty="0">
                <a:solidFill>
                  <a:srgbClr val="0070C0"/>
                </a:solidFill>
              </a:rPr>
              <a:t>. </a:t>
            </a:r>
            <a:r>
              <a:rPr lang="ru-RU" sz="27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Инструменты для корпоративного учета</a:t>
            </a:r>
            <a:endParaRPr lang="ru-RU" sz="2700" dirty="0" smtClean="0">
              <a:solidFill>
                <a:srgbClr val="0070C0"/>
              </a:solidFill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85750" y="2723213"/>
            <a:ext cx="8786813" cy="363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+mn-cs"/>
              </a:rPr>
              <a:t>    Единое информационное пространство </a:t>
            </a:r>
            <a:r>
              <a:rPr lang="ru-RU" sz="1900" dirty="0">
                <a:latin typeface="Calibri" pitchFamily="34" charset="0"/>
                <a:cs typeface="+mn-cs"/>
              </a:rPr>
              <a:t>– работа в </a:t>
            </a:r>
            <a:r>
              <a:rPr lang="ru-RU" sz="1900" dirty="0" err="1">
                <a:latin typeface="Calibri" pitchFamily="34" charset="0"/>
                <a:cs typeface="+mn-cs"/>
              </a:rPr>
              <a:t>on-line</a:t>
            </a:r>
            <a:r>
              <a:rPr lang="ru-RU" sz="1900" dirty="0">
                <a:latin typeface="Calibri" pitchFamily="34" charset="0"/>
                <a:cs typeface="+mn-cs"/>
              </a:rPr>
              <a:t> в единой базе</a:t>
            </a:r>
          </a:p>
          <a:p>
            <a:pPr>
              <a:spcBef>
                <a:spcPts val="0"/>
              </a:spcBef>
              <a:defRPr/>
            </a:pPr>
            <a:r>
              <a:rPr lang="ru-RU" sz="1900" dirty="0">
                <a:latin typeface="Calibri" pitchFamily="34" charset="0"/>
                <a:cs typeface="+mn-cs"/>
              </a:rPr>
              <a:t>          членов корпорации, партнеров и клиентов. Единые справочники и картотеки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+mn-cs"/>
              </a:rPr>
              <a:t>    Задание прав доступа члена корпорации </a:t>
            </a:r>
            <a:r>
              <a:rPr lang="ru-RU" sz="1900" dirty="0">
                <a:latin typeface="Calibri" pitchFamily="34" charset="0"/>
                <a:cs typeface="+mn-cs"/>
              </a:rPr>
              <a:t>к складам, расчетным счетам и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ru-RU" sz="1900" dirty="0">
                <a:latin typeface="Calibri" pitchFamily="34" charset="0"/>
                <a:cs typeface="+mn-cs"/>
              </a:rPr>
              <a:t>          категориям товаров, индивидуальные </a:t>
            </a:r>
            <a:r>
              <a:rPr lang="ru-RU" sz="1900" dirty="0" err="1">
                <a:latin typeface="Calibri" pitchFamily="34" charset="0"/>
                <a:cs typeface="+mn-cs"/>
              </a:rPr>
              <a:t>прайслисты</a:t>
            </a:r>
            <a:r>
              <a:rPr lang="ru-RU" sz="1900" dirty="0">
                <a:latin typeface="Calibri" pitchFamily="34" charset="0"/>
                <a:cs typeface="+mn-cs"/>
              </a:rPr>
              <a:t> и шаблоны документов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+mn-cs"/>
              </a:rPr>
              <a:t>    Фиксация логической связи между объектами учета </a:t>
            </a:r>
            <a:r>
              <a:rPr lang="ru-RU" sz="1900" dirty="0">
                <a:latin typeface="Calibri" pitchFamily="34" charset="0"/>
                <a:cs typeface="+mn-cs"/>
              </a:rPr>
              <a:t>для реализации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ru-RU" sz="1900" dirty="0">
                <a:latin typeface="Calibri" pitchFamily="34" charset="0"/>
                <a:cs typeface="+mn-cs"/>
              </a:rPr>
              <a:t>          бизнес-процессов цепочек поставок, складской и транспортной логистики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+mn-cs"/>
              </a:rPr>
              <a:t>    Цепочки операций </a:t>
            </a:r>
            <a:r>
              <a:rPr lang="ru-RU" sz="1900" dirty="0">
                <a:latin typeface="Calibri" pitchFamily="34" charset="0"/>
              </a:rPr>
              <a:t>– формирование по «шаблону» </a:t>
            </a:r>
            <a:r>
              <a:rPr lang="ru-RU" sz="1900" dirty="0" smtClean="0">
                <a:latin typeface="Calibri" pitchFamily="34" charset="0"/>
              </a:rPr>
              <a:t>связанных объектов </a:t>
            </a:r>
            <a:r>
              <a:rPr lang="ru-RU" sz="1900" dirty="0">
                <a:latin typeface="Calibri" pitchFamily="34" charset="0"/>
              </a:rPr>
              <a:t>– </a:t>
            </a:r>
            <a:endParaRPr lang="ru-RU" sz="1900" dirty="0" smtClean="0">
              <a:latin typeface="Calibri" pitchFamily="34" charset="0"/>
            </a:endParaRPr>
          </a:p>
          <a:p>
            <a:pPr eaLnBrk="0" hangingPunct="0">
              <a:defRPr/>
            </a:pPr>
            <a:r>
              <a:rPr lang="ru-RU" sz="1900" dirty="0">
                <a:latin typeface="Calibri" pitchFamily="34" charset="0"/>
              </a:rPr>
              <a:t> </a:t>
            </a:r>
            <a:r>
              <a:rPr lang="ru-RU" sz="1900" dirty="0" smtClean="0">
                <a:latin typeface="Calibri" pitchFamily="34" charset="0"/>
              </a:rPr>
              <a:t>         сделок</a:t>
            </a:r>
            <a:r>
              <a:rPr lang="ru-RU" sz="1900" dirty="0">
                <a:latin typeface="Calibri" pitchFamily="34" charset="0"/>
              </a:rPr>
              <a:t>, хоз. операций, складских транзакций в различных членах корпорации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+mn-cs"/>
              </a:rPr>
              <a:t>   Активные отчеты </a:t>
            </a:r>
            <a:r>
              <a:rPr lang="ru-RU" sz="1900" dirty="0">
                <a:latin typeface="Calibri" pitchFamily="34" charset="0"/>
                <a:cs typeface="+mn-cs"/>
              </a:rPr>
              <a:t>обеспечивают целостность документарного, денежного и 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ru-RU" sz="1900" dirty="0">
                <a:latin typeface="Calibri" pitchFamily="34" charset="0"/>
                <a:cs typeface="+mn-cs"/>
              </a:rPr>
              <a:t>          товарного движения между членами корпорации и контрагентами</a:t>
            </a:r>
          </a:p>
        </p:txBody>
      </p:sp>
      <p:pic>
        <p:nvPicPr>
          <p:cNvPr id="12" name="Рисунок 3" descr="2 - корпорация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88" y="811810"/>
            <a:ext cx="85010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027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21586" y="128353"/>
            <a:ext cx="8786812" cy="525463"/>
          </a:xfrm>
        </p:spPr>
        <p:txBody>
          <a:bodyPr>
            <a:norm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>
                <a:solidFill>
                  <a:srgbClr val="0070C0"/>
                </a:solidFill>
              </a:rPr>
              <a:t>. </a:t>
            </a:r>
            <a:r>
              <a:rPr lang="ru-RU" sz="2800" b="1" kern="1200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Управление правами пользователей</a:t>
            </a:r>
          </a:p>
        </p:txBody>
      </p:sp>
      <p:pic>
        <p:nvPicPr>
          <p:cNvPr id="14" name="Рисунок 4" descr="10-задание прав и инструкций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6718" y="726789"/>
            <a:ext cx="7255640" cy="4115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914399" y="4987114"/>
            <a:ext cx="783236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Логирование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значимых системных событий </a:t>
            </a:r>
            <a:endParaRPr lang="ru-RU" sz="2000" b="1" dirty="0" smtClean="0">
              <a:solidFill>
                <a:srgbClr val="002060"/>
              </a:solidFill>
              <a:latin typeface="Calibri" pitchFamily="34" charset="0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Логирование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изменений полей в </a:t>
            </a: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ключевых объектах </a:t>
            </a:r>
            <a:endParaRPr lang="ru-RU" sz="2000" b="1" dirty="0">
              <a:solidFill>
                <a:srgbClr val="002060"/>
              </a:solidFill>
              <a:latin typeface="Calibri" pitchFamily="34" charset="0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Фиксация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изменений ценовых параметров сделок </a:t>
            </a:r>
            <a:endParaRPr lang="ru-RU" sz="2000" b="1" dirty="0" smtClean="0">
              <a:solidFill>
                <a:srgbClr val="002060"/>
              </a:solidFill>
              <a:latin typeface="Calibri" pitchFamily="34" charset="0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Ведение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архива документов, которые выводились на печать </a:t>
            </a:r>
            <a:endParaRPr lang="ru-RU" sz="2000" b="1" dirty="0" smtClean="0">
              <a:solidFill>
                <a:srgbClr val="002060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510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65830"/>
            <a:ext cx="8786812" cy="801037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>
                <a:solidFill>
                  <a:srgbClr val="0070C0"/>
                </a:solidFill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</a:rPr>
              <a:t/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kern="1200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Мультивалютные хозяйственные операции</a:t>
            </a:r>
          </a:p>
        </p:txBody>
      </p:sp>
      <p:pic>
        <p:nvPicPr>
          <p:cNvPr id="9" name="Рисунок 3" descr="3- хозоперации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3" y="1289388"/>
            <a:ext cx="471487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364163" y="1481907"/>
            <a:ext cx="3500437" cy="404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ts val="24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Произвольные валюты и</a:t>
            </a:r>
          </a:p>
          <a:p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типы курсов валют</a:t>
            </a:r>
            <a:endParaRPr lang="ru-RU" dirty="0">
              <a:solidFill>
                <a:srgbClr val="222268"/>
              </a:solidFill>
              <a:latin typeface="Calibri" pitchFamily="34" charset="0"/>
            </a:endParaRP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Сумма ХО в 4-х валютах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</a:t>
            </a:r>
            <a:r>
              <a:rPr lang="en-US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Online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-балансы с  контра-  </a:t>
            </a:r>
          </a:p>
          <a:p>
            <a:pPr eaLnBrk="0" hangingPunct="0"/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</a:t>
            </a:r>
            <a:r>
              <a:rPr lang="ru-RU" b="1" dirty="0" err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гентами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и по сделкам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Фиксация курсов валют</a:t>
            </a:r>
          </a:p>
          <a:p>
            <a:pPr eaLnBrk="0" hangingPunct="0"/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и курсовых разниц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Проводки по НСБУ и </a:t>
            </a:r>
            <a:r>
              <a:rPr lang="en-US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GAAP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Разноски сумм на другие </a:t>
            </a:r>
          </a:p>
          <a:p>
            <a:pPr eaLnBrk="0" hangingPunct="0"/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объекты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624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58335"/>
            <a:ext cx="8786812" cy="801037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>
                <a:solidFill>
                  <a:srgbClr val="0070C0"/>
                </a:solidFill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</a:rPr>
              <a:t/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kern="1200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Движение товаров и документов в сделках</a:t>
            </a:r>
          </a:p>
        </p:txBody>
      </p:sp>
      <p:pic>
        <p:nvPicPr>
          <p:cNvPr id="12" name="Рисунок 4" descr="7- ХО и складские транзакции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2649" y="1243951"/>
            <a:ext cx="7286625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754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33285"/>
            <a:ext cx="8786812" cy="62115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Конфигурация Торговля. </a:t>
            </a:r>
            <a:r>
              <a:rPr lang="en-US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CRM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Рисунок 3" descr="4 - коммуникации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6866" y="1000125"/>
            <a:ext cx="719340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254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58335"/>
            <a:ext cx="8786812" cy="72608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Конфигурация Торговля. Дэшборды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Рисунок 5" descr="дэшборд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537" y="1203695"/>
            <a:ext cx="7976720" cy="4860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972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33285"/>
            <a:ext cx="8786812" cy="72608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Конфигурация Торговля. </a:t>
            </a:r>
            <a:r>
              <a:rPr lang="en-US" sz="2800" b="1" dirty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CRM</a:t>
            </a:r>
            <a:r>
              <a:rPr lang="ru-RU" sz="2800" b="1" dirty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Организации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Рисунок 3" descr="12-управление контрагентами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395" y="1180008"/>
            <a:ext cx="7869238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4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33285"/>
            <a:ext cx="8786812" cy="72608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Конфигурация Торговля. Управление ценами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9" name="Рисунок 3" descr="5- цены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394" y="1262922"/>
            <a:ext cx="7929562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228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33285"/>
            <a:ext cx="8786812" cy="72608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Конфигурация Торговля. Управление скидками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9" name="Рисунок 5" descr="6- скидки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36" y="1217951"/>
            <a:ext cx="814387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396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33285"/>
            <a:ext cx="8786812" cy="72608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Конфигурация Торговля. Товароведческий учет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Рисунок 3" descr="13-товары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4340" y="1523844"/>
            <a:ext cx="7227368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730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33285"/>
            <a:ext cx="8786812" cy="72608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Конфигурация Торговля. Товароведческий учет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1" name="Рисунок 5" descr="товары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737" y="1266331"/>
            <a:ext cx="8037638" cy="478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052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5889"/>
            <a:ext cx="9091533" cy="68111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Управление цепочками поставок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9" name="Рисунок 4" descr="15-цепочки поставок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218" y="926553"/>
            <a:ext cx="8215312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58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82446" y="105869"/>
            <a:ext cx="9009087" cy="576183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Складская логистика и доставка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Рисунок 3" descr="14-складская логистика и доставка.w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254" y="919056"/>
            <a:ext cx="8008402" cy="5062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430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82446" y="105869"/>
            <a:ext cx="9009087" cy="576183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Управление бизнес-процессами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9" name="Рисунок 3" descr="бизнес-процесс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128" y="888733"/>
            <a:ext cx="7330190" cy="4297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4480" y="5291449"/>
            <a:ext cx="76224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171967"/>
                </a:solidFill>
                <a:latin typeface="Calibri" pitchFamily="34" charset="0"/>
              </a:rPr>
              <a:t>Workflow-система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b="1" dirty="0">
                <a:solidFill>
                  <a:srgbClr val="171967"/>
                </a:solidFill>
                <a:latin typeface="Calibri" pitchFamily="34" charset="0"/>
              </a:rPr>
              <a:t>регламентирует и контролирует пошаговое исполнение бизнес-процессов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, связанных с продажами, закупками, маркетингом, персоналом, электронным документооборотом и др.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349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33285"/>
            <a:ext cx="8786812" cy="621155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2800" b="1" dirty="0">
                <a:solidFill>
                  <a:srgbClr val="0070C0"/>
                </a:solidFill>
              </a:rPr>
              <a:t>Система </a:t>
            </a:r>
            <a:r>
              <a:rPr lang="en-US" sz="2800" b="1" dirty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Средства развития</a:t>
            </a:r>
            <a:r>
              <a:rPr lang="en-US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и интеграции</a:t>
            </a:r>
            <a:endParaRPr lang="ru-RU" sz="2800" b="1" kern="1200" dirty="0" smtClean="0">
              <a:solidFill>
                <a:srgbClr val="0070C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30070" y="935349"/>
            <a:ext cx="8718550" cy="5478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en-US" sz="2000" b="1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b="1" dirty="0" smtClean="0">
                <a:solidFill>
                  <a:srgbClr val="171967"/>
                </a:solidFill>
                <a:latin typeface="Calibri" pitchFamily="34" charset="0"/>
              </a:rPr>
              <a:t>Открытые коды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. </a:t>
            </a:r>
            <a:r>
              <a:rPr lang="ru-RU" sz="2000" dirty="0">
                <a:latin typeface="Calibri" pitchFamily="34" charset="0"/>
              </a:rPr>
              <a:t>Структура базы данных открыта</a:t>
            </a:r>
          </a:p>
          <a:p>
            <a:r>
              <a:rPr lang="ru-RU" sz="2000" dirty="0">
                <a:latin typeface="Calibri" pitchFamily="34" charset="0"/>
              </a:rPr>
              <a:t>           и описана. Возможна индивидуальная разработка с использованием</a:t>
            </a:r>
          </a:p>
          <a:p>
            <a:r>
              <a:rPr lang="ru-RU" sz="2000" dirty="0">
                <a:latin typeface="Calibri" pitchFamily="34" charset="0"/>
              </a:rPr>
              <a:t>           библиотек классов различных типов</a:t>
            </a:r>
          </a:p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</a:rPr>
              <a:t>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</a:t>
            </a:r>
            <a:r>
              <a:rPr lang="en-US" sz="2000" b="1" dirty="0" smtClean="0">
                <a:solidFill>
                  <a:srgbClr val="002060"/>
                </a:solidFill>
                <a:latin typeface="Calibri" pitchFamily="34" charset="0"/>
              </a:rPr>
              <a:t>Case</a:t>
            </a:r>
            <a:r>
              <a:rPr lang="ru-RU" sz="2000" b="1" dirty="0" smtClean="0">
                <a:solidFill>
                  <a:srgbClr val="171967"/>
                </a:solidFill>
                <a:latin typeface="Calibri" pitchFamily="34" charset="0"/>
              </a:rPr>
              <a:t>-средства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dirty="0">
                <a:latin typeface="Calibri" pitchFamily="34" charset="0"/>
              </a:rPr>
              <a:t>для генерации новых модулей. </a:t>
            </a:r>
            <a:r>
              <a:rPr lang="ru-RU" sz="2000" dirty="0" smtClean="0">
                <a:latin typeface="Calibri" pitchFamily="34" charset="0"/>
              </a:rPr>
              <a:t>Дают </a:t>
            </a:r>
            <a:r>
              <a:rPr lang="ru-RU" sz="2000" dirty="0">
                <a:latin typeface="Calibri" pitchFamily="34" charset="0"/>
              </a:rPr>
              <a:t>возможность </a:t>
            </a:r>
            <a:endParaRPr lang="ru-RU" sz="2000" dirty="0" smtClean="0">
              <a:latin typeface="Calibri" pitchFamily="34" charset="0"/>
            </a:endParaRPr>
          </a:p>
          <a:p>
            <a:r>
              <a:rPr lang="ru-RU" sz="2000" dirty="0">
                <a:latin typeface="Calibri" pitchFamily="34" charset="0"/>
              </a:rPr>
              <a:t> </a:t>
            </a:r>
            <a:r>
              <a:rPr lang="ru-RU" sz="2000" dirty="0" smtClean="0">
                <a:latin typeface="Calibri" pitchFamily="34" charset="0"/>
              </a:rPr>
              <a:t>          пользователям </a:t>
            </a:r>
            <a:r>
              <a:rPr lang="ru-RU" sz="2000" dirty="0">
                <a:latin typeface="Calibri" pitchFamily="34" charset="0"/>
              </a:rPr>
              <a:t>самостоятельно создавать </a:t>
            </a:r>
            <a:r>
              <a:rPr lang="ru-RU" sz="2000" dirty="0" smtClean="0">
                <a:latin typeface="Calibri" pitchFamily="34" charset="0"/>
              </a:rPr>
              <a:t>основу новых  модулей </a:t>
            </a:r>
          </a:p>
          <a:p>
            <a:r>
              <a:rPr lang="ru-RU" sz="2000" dirty="0">
                <a:latin typeface="Calibri" pitchFamily="34" charset="0"/>
              </a:rPr>
              <a:t> </a:t>
            </a:r>
            <a:r>
              <a:rPr lang="ru-RU" sz="2000" dirty="0" smtClean="0">
                <a:latin typeface="Calibri" pitchFamily="34" charset="0"/>
              </a:rPr>
              <a:t>          программы </a:t>
            </a:r>
            <a:r>
              <a:rPr lang="ru-RU" sz="2000" dirty="0">
                <a:latin typeface="Calibri" pitchFamily="34" charset="0"/>
              </a:rPr>
              <a:t>без написания кода </a:t>
            </a:r>
          </a:p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 dirty="0" smtClean="0">
                <a:latin typeface="Calibri" pitchFamily="34" charset="0"/>
              </a:rPr>
              <a:t>П</a:t>
            </a:r>
            <a:r>
              <a:rPr lang="ru-RU" sz="2000" b="1" dirty="0" smtClean="0">
                <a:solidFill>
                  <a:srgbClr val="171967"/>
                </a:solidFill>
                <a:latin typeface="Calibri" pitchFamily="34" charset="0"/>
              </a:rPr>
              <a:t>лагины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. </a:t>
            </a:r>
            <a:r>
              <a:rPr lang="ru-RU" sz="2000" dirty="0">
                <a:latin typeface="Calibri" pitchFamily="34" charset="0"/>
              </a:rPr>
              <a:t>С их помощью пользователи могут добавлять </a:t>
            </a:r>
          </a:p>
          <a:p>
            <a:r>
              <a:rPr lang="ru-RU" sz="2000" dirty="0">
                <a:latin typeface="Calibri" pitchFamily="34" charset="0"/>
              </a:rPr>
              <a:t>           необходимую функциональность и изменять существующую </a:t>
            </a:r>
          </a:p>
          <a:p>
            <a:r>
              <a:rPr lang="ru-RU" sz="2000" dirty="0">
                <a:latin typeface="Calibri" pitchFamily="34" charset="0"/>
              </a:rPr>
              <a:t>           практически без ограничений </a:t>
            </a:r>
            <a:endParaRPr lang="en-US" sz="2000" dirty="0" smtClean="0">
              <a:latin typeface="Calibri" pitchFamily="34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en-US" sz="2000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en-US" sz="2000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en-US" sz="2000" dirty="0" smtClean="0">
                <a:solidFill>
                  <a:srgbClr val="171967"/>
                </a:solidFill>
                <a:latin typeface="Calibri" pitchFamily="34" charset="0"/>
              </a:rPr>
              <a:t>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</a:rPr>
              <a:t>Экспорт/импорт данных </a:t>
            </a:r>
            <a:r>
              <a:rPr lang="ru-RU" sz="2000" dirty="0">
                <a:latin typeface="Calibri" pitchFamily="34" charset="0"/>
              </a:rPr>
              <a:t>в формате XML (для ведения бухгалтерского </a:t>
            </a:r>
            <a:endParaRPr lang="en-US" sz="2000" dirty="0">
              <a:latin typeface="Calibri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000" dirty="0">
                <a:latin typeface="Calibri" pitchFamily="34" charset="0"/>
              </a:rPr>
              <a:t>           </a:t>
            </a:r>
            <a:r>
              <a:rPr lang="ru-RU" sz="2000" dirty="0">
                <a:latin typeface="Calibri" pitchFamily="34" charset="0"/>
              </a:rPr>
              <a:t>учета в других программах) и в формате </a:t>
            </a:r>
            <a:r>
              <a:rPr lang="en-US" sz="2000" dirty="0">
                <a:latin typeface="Calibri" pitchFamily="34" charset="0"/>
              </a:rPr>
              <a:t>XLS</a:t>
            </a:r>
            <a:r>
              <a:rPr lang="ru-RU" sz="2000" dirty="0">
                <a:latin typeface="Calibri" pitchFamily="34" charset="0"/>
              </a:rPr>
              <a:t> (спецификации, списки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latin typeface="Calibri" pitchFamily="34" charset="0"/>
              </a:rPr>
              <a:t>           объектов и т.п.)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   </a:t>
            </a:r>
            <a:r>
              <a:rPr lang="ru-RU" sz="2000" b="1" dirty="0" smtClean="0">
                <a:solidFill>
                  <a:srgbClr val="171967"/>
                </a:solidFill>
                <a:latin typeface="Calibri" pitchFamily="34" charset="0"/>
              </a:rPr>
              <a:t>    </a:t>
            </a:r>
            <a:r>
              <a:rPr lang="en-US" sz="2000" b="1" dirty="0" smtClean="0">
                <a:solidFill>
                  <a:srgbClr val="171967"/>
                </a:solidFill>
                <a:latin typeface="Calibri" pitchFamily="34" charset="0"/>
              </a:rPr>
              <a:t>API </a:t>
            </a:r>
            <a:r>
              <a:rPr lang="ru-RU" sz="2000" dirty="0">
                <a:latin typeface="Calibri" pitchFamily="34" charset="0"/>
              </a:rPr>
              <a:t>позволяет интегрироваться с платежными системами,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latin typeface="Calibri" pitchFamily="34" charset="0"/>
              </a:rPr>
              <a:t>           социальными сетями и другими приложениями</a:t>
            </a:r>
          </a:p>
          <a:p>
            <a:pPr>
              <a:spcBef>
                <a:spcPts val="0"/>
              </a:spcBef>
              <a:defRPr/>
            </a:pPr>
            <a:endParaRPr lang="ru-RU" sz="2000" dirty="0">
              <a:solidFill>
                <a:srgbClr val="171967"/>
              </a:solidFill>
              <a:latin typeface="Calibri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20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214313" y="151438"/>
            <a:ext cx="871537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Услуги, оказываемые в проекте DeloPro </a:t>
            </a:r>
          </a:p>
        </p:txBody>
      </p:sp>
      <p:sp>
        <p:nvSpPr>
          <p:cNvPr id="28675" name="Прямоугольник 4"/>
          <p:cNvSpPr>
            <a:spLocks noChangeArrowheads="1"/>
          </p:cNvSpPr>
          <p:nvPr/>
        </p:nvSpPr>
        <p:spPr bwMode="auto">
          <a:xfrm>
            <a:off x="214313" y="856730"/>
            <a:ext cx="8858250" cy="524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1200"/>
              </a:spcBef>
              <a:buFont typeface="Wingdings" pitchFamily="2" charset="2"/>
              <a:buChar char="q"/>
            </a:pPr>
            <a:r>
              <a:rPr lang="ru-RU" altLang="uk-UA" sz="2000" dirty="0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Комплекс работ по внедрению ПО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</a:t>
            </a:r>
            <a:r>
              <a:rPr lang="ru-RU" altLang="uk-UA" sz="2000" b="1" i="1" dirty="0">
                <a:solidFill>
                  <a:srgbClr val="171967"/>
                </a:solidFill>
                <a:latin typeface="Calibri" pitchFamily="34" charset="0"/>
              </a:rPr>
              <a:t>классическое внедрение </a:t>
            </a: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с разработкой </a:t>
            </a:r>
            <a:r>
              <a:rPr lang="ru-RU" altLang="uk-UA" sz="2000" i="1" dirty="0">
                <a:solidFill>
                  <a:srgbClr val="171967"/>
                </a:solidFill>
                <a:latin typeface="Calibri" pitchFamily="34" charset="0"/>
              </a:rPr>
              <a:t>Проекта автоматизации</a:t>
            </a:r>
            <a:endParaRPr lang="ru-RU" altLang="uk-UA" sz="2000" dirty="0">
              <a:solidFill>
                <a:srgbClr val="171967"/>
              </a:solidFill>
              <a:latin typeface="Calibri" pitchFamily="34" charset="0"/>
            </a:endParaRP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</a:t>
            </a:r>
            <a:r>
              <a:rPr lang="ru-RU" altLang="uk-UA" sz="2000" b="1" i="1" dirty="0">
                <a:solidFill>
                  <a:srgbClr val="171967"/>
                </a:solidFill>
                <a:latin typeface="Calibri" pitchFamily="34" charset="0"/>
              </a:rPr>
              <a:t>экспресс-внедрение</a:t>
            </a: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(без проекта автоматизации) для небольших </a:t>
            </a:r>
            <a:endParaRPr lang="ru-RU" altLang="uk-UA" sz="2000" dirty="0" smtClean="0">
              <a:solidFill>
                <a:srgbClr val="171967"/>
              </a:solidFill>
              <a:latin typeface="Calibri" pitchFamily="34" charset="0"/>
            </a:endParaRPr>
          </a:p>
          <a:p>
            <a:pPr lvl="1" eaLnBrk="1" hangingPunct="1">
              <a:spcBef>
                <a:spcPts val="0"/>
              </a:spcBef>
              <a:buNone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altLang="uk-UA" sz="2000" dirty="0" smtClean="0">
                <a:solidFill>
                  <a:srgbClr val="171967"/>
                </a:solidFill>
                <a:latin typeface="Calibri" pitchFamily="34" charset="0"/>
              </a:rPr>
              <a:t>         компаний со простыми </a:t>
            </a: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бизнес-процессами 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b="1" i="1" dirty="0">
                <a:solidFill>
                  <a:srgbClr val="171967"/>
                </a:solidFill>
                <a:latin typeface="Calibri" pitchFamily="34" charset="0"/>
              </a:rPr>
              <a:t>        экспресс-запуск</a:t>
            </a: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для микро-компаний и простыми бизнес-процессами</a:t>
            </a:r>
          </a:p>
          <a:p>
            <a:pPr eaLnBrk="1" hangingPunct="1">
              <a:spcBef>
                <a:spcPts val="1800"/>
              </a:spcBef>
              <a:buFont typeface="Wingdings" pitchFamily="2" charset="2"/>
              <a:buChar char="q"/>
            </a:pPr>
            <a:r>
              <a:rPr lang="ru-RU" altLang="uk-UA" sz="2000" dirty="0">
                <a:solidFill>
                  <a:srgbClr val="C00000"/>
                </a:solidFill>
                <a:latin typeface="Calibri" pitchFamily="34" charset="0"/>
              </a:rPr>
              <a:t>    </a:t>
            </a: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Абонентское обслуживание: 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регламентированный доступ к консультациям по телефону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online-доступ к системе обработки инцидентов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предоставление новых версий ПО </a:t>
            </a:r>
          </a:p>
          <a:p>
            <a:pPr eaLnBrk="1" hangingPunct="1">
              <a:spcBef>
                <a:spcPts val="1800"/>
              </a:spcBef>
              <a:buFont typeface="Wingdings" pitchFamily="2" charset="2"/>
              <a:buChar char="q"/>
            </a:pPr>
            <a:r>
              <a:rPr lang="ru-RU" altLang="uk-UA" sz="2000" dirty="0">
                <a:solidFill>
                  <a:srgbClr val="C00000"/>
                </a:solidFill>
                <a:latin typeface="Calibri" pitchFamily="34" charset="0"/>
              </a:rPr>
              <a:t>   </a:t>
            </a: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Расширенная поддержка: 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доработки функциональности,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обучение персонала,</a:t>
            </a:r>
          </a:p>
          <a:p>
            <a:pPr lvl="1" eaLnBrk="1" hangingPunct="1">
              <a:spcBef>
                <a:spcPts val="600"/>
              </a:spcBef>
              <a:buFont typeface="Arial" charset="0"/>
              <a:buChar char="•"/>
            </a:pPr>
            <a:r>
              <a:rPr lang="ru-RU" altLang="uk-UA" sz="2000" dirty="0">
                <a:solidFill>
                  <a:srgbClr val="171967"/>
                </a:solidFill>
                <a:latin typeface="Calibri" pitchFamily="34" charset="0"/>
              </a:rPr>
              <a:t>        интеграция с другими приложениями. </a:t>
            </a:r>
          </a:p>
        </p:txBody>
      </p:sp>
    </p:spTree>
    <p:extLst>
      <p:ext uri="{BB962C8B-B14F-4D97-AF65-F5344CB8AC3E}">
        <p14:creationId xmlns:p14="http://schemas.microsoft.com/office/powerpoint/2010/main" xmlns="" val="371193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08963" cy="668338"/>
          </a:xfrm>
        </p:spPr>
        <p:txBody>
          <a:bodyPr>
            <a:normAutofit/>
          </a:bodyPr>
          <a:lstStyle/>
          <a:p>
            <a:pPr algn="r" eaLnBrk="1" hangingPunct="1">
              <a:defRPr/>
            </a:pPr>
            <a:r>
              <a:rPr lang="ru-RU" sz="2800" b="1" kern="1200" dirty="0" smtClean="0">
                <a:solidFill>
                  <a:srgbClr val="0070C0"/>
                </a:solidFill>
                <a:ea typeface="Arial Unicode MS" pitchFamily="34" charset="-128"/>
                <a:cs typeface="Arial Unicode MS" pitchFamily="34" charset="-128"/>
              </a:rPr>
              <a:t>Команда проекта внедрения</a:t>
            </a:r>
          </a:p>
        </p:txBody>
      </p:sp>
      <p:pic>
        <p:nvPicPr>
          <p:cNvPr id="29699" name="Рисунок 3" descr="17-команда проекта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38" y="1143000"/>
            <a:ext cx="80010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3080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179388" y="142875"/>
            <a:ext cx="87852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ru-RU" sz="2800" b="1" dirty="0">
                <a:solidFill>
                  <a:srgbClr val="0070C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Комплекс работ по внедрению в проекте DeloPro</a:t>
            </a:r>
          </a:p>
        </p:txBody>
      </p:sp>
      <p:pic>
        <p:nvPicPr>
          <p:cNvPr id="30723" name="Рисунок 4" descr="сравнение технологий внедрения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534" y="1016573"/>
            <a:ext cx="83026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1353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202495"/>
            <a:ext cx="8585588" cy="367131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О Системе </a:t>
            </a:r>
            <a:r>
              <a:rPr lang="en-US" sz="2800" b="1" dirty="0" smtClean="0">
                <a:solidFill>
                  <a:srgbClr val="0070C0"/>
                </a:solidFill>
              </a:rPr>
              <a:t>DeloPro</a:t>
            </a:r>
            <a:r>
              <a:rPr lang="ru-RU" sz="2800" b="1" dirty="0" smtClean="0">
                <a:solidFill>
                  <a:srgbClr val="0070C0"/>
                </a:solidFill>
              </a:rPr>
              <a:t>. Ключевые преимущества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2269" y="752212"/>
            <a:ext cx="87467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управление </a:t>
            </a:r>
            <a:r>
              <a:rPr lang="ru-RU" sz="2000" b="1" dirty="0">
                <a:solidFill>
                  <a:srgbClr val="002060"/>
                </a:solidFill>
              </a:rPr>
              <a:t>в online территориально-распределенным бизнесом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функциональная полнота и гибкость при невысокой ТСО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платформенная </a:t>
            </a:r>
            <a:r>
              <a:rPr lang="ru-RU" sz="2000" b="1" dirty="0" smtClean="0">
                <a:solidFill>
                  <a:srgbClr val="002060"/>
                </a:solidFill>
              </a:rPr>
              <a:t>независимость, открытые </a:t>
            </a:r>
            <a:r>
              <a:rPr lang="ru-RU" sz="2000" b="1" dirty="0">
                <a:solidFill>
                  <a:srgbClr val="002060"/>
                </a:solidFill>
              </a:rPr>
              <a:t>коды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неограниченное </a:t>
            </a:r>
            <a:r>
              <a:rPr lang="ru-RU" sz="2000" b="1" dirty="0">
                <a:solidFill>
                  <a:srgbClr val="002060"/>
                </a:solidFill>
              </a:rPr>
              <a:t>число пользователей с уникальными правами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неограниченное число компаний, от лица которых ведется учет        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эволюционный апгрейд </a:t>
            </a:r>
            <a:r>
              <a:rPr lang="ru-RU" sz="2000" b="1" i="1" dirty="0">
                <a:solidFill>
                  <a:srgbClr val="002060"/>
                </a:solidFill>
              </a:rPr>
              <a:t>–</a:t>
            </a:r>
            <a:r>
              <a:rPr lang="ru-RU" sz="2000" b="1" dirty="0">
                <a:solidFill>
                  <a:srgbClr val="002060"/>
                </a:solidFill>
              </a:rPr>
              <a:t> развитие ПО синхронно с развитием бизнеса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возможность тотального использования условно-бесплатного ПО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минимальные требования к ИТ-инфраструктуре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online-поддержка, простота обслуживания и администрирования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эффективная online-технология внедрения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гибкая система задания прав доступа к функциям и объектам системы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lvl="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интегрированные CRM- и Workflow-системы (бизнес-процессы)</a:t>
            </a:r>
            <a:endParaRPr lang="uk-UA" sz="2000" b="1" dirty="0">
              <a:solidFill>
                <a:srgbClr val="002060"/>
              </a:solidFill>
            </a:endParaRPr>
          </a:p>
          <a:p>
            <a:pPr marL="50400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API-интерфейс</a:t>
            </a:r>
            <a:r>
              <a:rPr lang="ru-RU" sz="2000" b="1" dirty="0">
                <a:solidFill>
                  <a:srgbClr val="002060"/>
                </a:solidFill>
              </a:rPr>
              <a:t>, интеграция с другими приложениями</a:t>
            </a:r>
            <a:endParaRPr lang="uk-UA" sz="2000" b="1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72" y="5979084"/>
            <a:ext cx="662939" cy="6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445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"/>
            <a:ext cx="9144000" cy="42272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395530" y="4539494"/>
            <a:ext cx="8137996" cy="1833949"/>
          </a:xfrm>
        </p:spPr>
        <p:txBody>
          <a:bodyPr>
            <a:normAutofit fontScale="90000"/>
          </a:bodyPr>
          <a:lstStyle/>
          <a:p>
            <a:pPr algn="l">
              <a:spcBef>
                <a:spcPts val="1800"/>
              </a:spcBef>
            </a:pPr>
            <a:r>
              <a:rPr lang="ru-RU" b="1" dirty="0" smtClean="0">
                <a:solidFill>
                  <a:srgbClr val="C00000"/>
                </a:solidFill>
              </a:rPr>
              <a:t>Wad-er </a:t>
            </a:r>
            <a:r>
              <a:rPr lang="ru-RU" b="1" dirty="0">
                <a:solidFill>
                  <a:srgbClr val="C00000"/>
                </a:solidFill>
              </a:rPr>
              <a:t>– открытая </a:t>
            </a:r>
            <a:r>
              <a:rPr lang="ru-RU" b="1" dirty="0" smtClean="0">
                <a:solidFill>
                  <a:srgbClr val="C00000"/>
                </a:solidFill>
              </a:rPr>
              <a:t>и бесплатная </a:t>
            </a:r>
            <a:r>
              <a:rPr lang="ru-RU" b="1" dirty="0">
                <a:solidFill>
                  <a:srgbClr val="C00000"/>
                </a:solidFill>
              </a:rPr>
              <a:t>API-ориентированная инструментальная </a:t>
            </a:r>
            <a:r>
              <a:rPr lang="en-US" b="1" dirty="0">
                <a:solidFill>
                  <a:srgbClr val="C00000"/>
                </a:solidFill>
              </a:rPr>
              <a:t>PHP-</a:t>
            </a:r>
            <a:r>
              <a:rPr lang="ru-RU" b="1" dirty="0" smtClean="0">
                <a:solidFill>
                  <a:srgbClr val="C00000"/>
                </a:solidFill>
              </a:rPr>
              <a:t>платформа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xicom_logo_whit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6215" y="245793"/>
            <a:ext cx="2435962" cy="460858"/>
          </a:xfrm>
          <a:prstGeom prst="rect">
            <a:avLst/>
          </a:prstGeom>
        </p:spPr>
      </p:pic>
      <p:sp>
        <p:nvSpPr>
          <p:cNvPr id="12" name="Заголовок 5"/>
          <p:cNvSpPr txBox="1">
            <a:spLocks/>
          </p:cNvSpPr>
          <p:nvPr/>
        </p:nvSpPr>
        <p:spPr>
          <a:xfrm>
            <a:off x="4039849" y="1406049"/>
            <a:ext cx="5027950" cy="1833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b="1" dirty="0" smtClean="0">
                <a:solidFill>
                  <a:schemeClr val="bg1"/>
                </a:solidFill>
              </a:rPr>
              <a:t>Быстрая разработка </a:t>
            </a:r>
            <a:r>
              <a:rPr lang="en-US" b="1" dirty="0" smtClean="0">
                <a:solidFill>
                  <a:schemeClr val="bg1"/>
                </a:solidFill>
              </a:rPr>
              <a:t>Web</a:t>
            </a:r>
            <a:r>
              <a:rPr lang="ru-RU" b="1" dirty="0" smtClean="0">
                <a:solidFill>
                  <a:schemeClr val="bg1"/>
                </a:solidFill>
              </a:rPr>
              <a:t>-приложений</a:t>
            </a:r>
          </a:p>
          <a:p>
            <a:pPr algn="l"/>
            <a:r>
              <a:rPr lang="ru-RU" b="1" dirty="0">
                <a:solidFill>
                  <a:schemeClr val="bg1"/>
                </a:solidFill>
              </a:rPr>
              <a:t>д</a:t>
            </a:r>
            <a:r>
              <a:rPr lang="ru-RU" b="1" dirty="0" smtClean="0">
                <a:solidFill>
                  <a:schemeClr val="bg1"/>
                </a:solidFill>
              </a:rPr>
              <a:t>ля бизнеса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5648" y="1572263"/>
            <a:ext cx="3410082" cy="108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691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9254" y="699543"/>
            <a:ext cx="8448383" cy="539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800"/>
              </a:spcBef>
            </a:pPr>
            <a:r>
              <a:rPr lang="ru-RU" sz="2200" dirty="0" smtClean="0"/>
              <a:t>Платформа </a:t>
            </a:r>
            <a:r>
              <a:rPr lang="ru-RU" sz="2200" b="1" dirty="0"/>
              <a:t>Wad-er</a:t>
            </a:r>
            <a:r>
              <a:rPr lang="ru-RU" sz="2200" dirty="0"/>
              <a:t> – </a:t>
            </a:r>
            <a:r>
              <a:rPr lang="ru-RU" sz="2200" b="1" dirty="0">
                <a:solidFill>
                  <a:srgbClr val="C00000"/>
                </a:solidFill>
              </a:rPr>
              <a:t>открытая </a:t>
            </a:r>
            <a:r>
              <a:rPr lang="ru-RU" sz="2200" dirty="0"/>
              <a:t>(</a:t>
            </a:r>
            <a:r>
              <a:rPr lang="en-US" sz="2200" dirty="0"/>
              <a:t>open source</a:t>
            </a:r>
            <a:r>
              <a:rPr lang="ru-RU" sz="2200" dirty="0"/>
              <a:t>) и </a:t>
            </a:r>
            <a:r>
              <a:rPr lang="ru-RU" sz="2200" b="1" dirty="0">
                <a:solidFill>
                  <a:srgbClr val="C00000"/>
                </a:solidFill>
              </a:rPr>
              <a:t>бесплатная</a:t>
            </a:r>
            <a:r>
              <a:rPr lang="ru-RU" sz="2200" dirty="0"/>
              <a:t> (лицензия </a:t>
            </a:r>
            <a:r>
              <a:rPr lang="en-US" sz="2200" dirty="0"/>
              <a:t>GNU GPL v</a:t>
            </a:r>
            <a:r>
              <a:rPr lang="ru-RU" sz="2200" dirty="0"/>
              <a:t>.3), </a:t>
            </a:r>
            <a:r>
              <a:rPr lang="ru-RU" sz="2200" b="1" dirty="0" smtClean="0">
                <a:solidFill>
                  <a:srgbClr val="C00000"/>
                </a:solidFill>
              </a:rPr>
              <a:t>API-ориентированная</a:t>
            </a:r>
            <a:r>
              <a:rPr lang="ru-RU" sz="2200" dirty="0" smtClean="0"/>
              <a:t> </a:t>
            </a:r>
            <a:r>
              <a:rPr lang="ru-RU" sz="2200" dirty="0"/>
              <a:t>инструментальная </a:t>
            </a:r>
            <a:r>
              <a:rPr lang="en-US" sz="2200" dirty="0" smtClean="0"/>
              <a:t>PHP-</a:t>
            </a:r>
            <a:r>
              <a:rPr lang="ru-RU" sz="2200" dirty="0" smtClean="0"/>
              <a:t>платформа </a:t>
            </a:r>
            <a:r>
              <a:rPr lang="ru-RU" sz="2200" b="1" dirty="0">
                <a:solidFill>
                  <a:srgbClr val="002060"/>
                </a:solidFill>
              </a:rPr>
              <a:t>для быстрой разработки </a:t>
            </a:r>
            <a:r>
              <a:rPr lang="ru-RU" sz="2200" b="1" dirty="0" smtClean="0">
                <a:solidFill>
                  <a:srgbClr val="002060"/>
                </a:solidFill>
              </a:rPr>
              <a:t>Web-приложений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sz="2000" dirty="0"/>
              <a:t>Благодаря простоте, гибкости, модульной структуре и функциональной полноте, платформа </a:t>
            </a:r>
            <a:r>
              <a:rPr lang="ru-RU" sz="2000" b="1" dirty="0"/>
              <a:t>Wad-er</a:t>
            </a:r>
            <a:r>
              <a:rPr lang="ru-RU" sz="2000" dirty="0"/>
              <a:t> позволяет </a:t>
            </a:r>
          </a:p>
          <a:p>
            <a:pPr>
              <a:spcBef>
                <a:spcPts val="1200"/>
              </a:spcBef>
            </a:pPr>
            <a:r>
              <a:rPr lang="ru-RU" sz="2000" b="1" i="1" dirty="0"/>
              <a:t>      </a:t>
            </a:r>
            <a:r>
              <a:rPr lang="ru-RU" sz="2000" b="1" i="1" dirty="0" smtClean="0"/>
              <a:t>       </a:t>
            </a:r>
            <a:r>
              <a:rPr lang="ru-RU" sz="2400" b="1" cap="all" dirty="0" smtClean="0">
                <a:solidFill>
                  <a:srgbClr val="C00000"/>
                </a:solidFill>
              </a:rPr>
              <a:t>БЫСТРО </a:t>
            </a:r>
            <a:r>
              <a:rPr lang="ru-RU" sz="2400" b="1" cap="all" dirty="0">
                <a:solidFill>
                  <a:srgbClr val="C00000"/>
                </a:solidFill>
              </a:rPr>
              <a:t>РАЗОБРАТЬСЯ В ПРИЦИПАХ РАБОТЫ И </a:t>
            </a:r>
            <a:endParaRPr lang="ru-RU" sz="2400" b="1" cap="all" dirty="0" smtClean="0">
              <a:solidFill>
                <a:srgbClr val="C00000"/>
              </a:solidFill>
            </a:endParaRPr>
          </a:p>
          <a:p>
            <a:pPr>
              <a:spcBef>
                <a:spcPts val="400"/>
              </a:spcBef>
            </a:pPr>
            <a:r>
              <a:rPr lang="ru-RU" sz="2400" b="1" cap="all" dirty="0">
                <a:solidFill>
                  <a:srgbClr val="C00000"/>
                </a:solidFill>
              </a:rPr>
              <a:t> </a:t>
            </a:r>
            <a:r>
              <a:rPr lang="ru-RU" sz="2400" b="1" cap="all" dirty="0" smtClean="0">
                <a:solidFill>
                  <a:srgbClr val="C00000"/>
                </a:solidFill>
              </a:rPr>
              <a:t>          в </a:t>
            </a:r>
            <a:r>
              <a:rPr lang="ru-RU" sz="2400" b="1" cap="all" dirty="0">
                <a:solidFill>
                  <a:srgbClr val="C00000"/>
                </a:solidFill>
              </a:rPr>
              <a:t>короткие сроки </a:t>
            </a:r>
            <a:r>
              <a:rPr lang="ru-RU" sz="2400" b="1" cap="all" dirty="0" smtClean="0">
                <a:solidFill>
                  <a:srgbClr val="C00000"/>
                </a:solidFill>
              </a:rPr>
              <a:t>с </a:t>
            </a:r>
            <a:r>
              <a:rPr lang="ru-RU" sz="2400" b="1" cap="all" dirty="0">
                <a:solidFill>
                  <a:srgbClr val="C00000"/>
                </a:solidFill>
              </a:rPr>
              <a:t>минимальными ресурсами </a:t>
            </a:r>
            <a:endParaRPr lang="ru-RU" sz="2400" b="1" cap="all" dirty="0" smtClean="0">
              <a:solidFill>
                <a:srgbClr val="C00000"/>
              </a:solidFill>
            </a:endParaRPr>
          </a:p>
          <a:p>
            <a:pPr>
              <a:spcBef>
                <a:spcPts val="400"/>
              </a:spcBef>
            </a:pPr>
            <a:r>
              <a:rPr lang="ru-RU" sz="2400" b="1" cap="all" dirty="0" smtClean="0">
                <a:solidFill>
                  <a:srgbClr val="C00000"/>
                </a:solidFill>
              </a:rPr>
              <a:t>           Создавать </a:t>
            </a:r>
            <a:r>
              <a:rPr lang="en-US" sz="2400" b="1" cap="all" dirty="0" smtClean="0">
                <a:solidFill>
                  <a:srgbClr val="C00000"/>
                </a:solidFill>
              </a:rPr>
              <a:t>web</a:t>
            </a:r>
            <a:r>
              <a:rPr lang="ru-RU" sz="2400" b="1" cap="all" dirty="0">
                <a:solidFill>
                  <a:srgbClr val="C00000"/>
                </a:solidFill>
              </a:rPr>
              <a:t>-приложения </a:t>
            </a:r>
            <a:r>
              <a:rPr lang="ru-RU" sz="2400" b="1" cap="all" dirty="0" smtClean="0">
                <a:solidFill>
                  <a:srgbClr val="C00000"/>
                </a:solidFill>
              </a:rPr>
              <a:t>любой </a:t>
            </a:r>
            <a:r>
              <a:rPr lang="ru-RU" sz="2400" b="1" cap="all" dirty="0">
                <a:solidFill>
                  <a:srgbClr val="C00000"/>
                </a:solidFill>
              </a:rPr>
              <a:t>сложности</a:t>
            </a:r>
            <a:r>
              <a:rPr lang="ru-RU" sz="2400" b="1" i="1" dirty="0">
                <a:solidFill>
                  <a:srgbClr val="C00000"/>
                </a:solidFill>
              </a:rPr>
              <a:t> </a:t>
            </a:r>
            <a:endParaRPr lang="ru-RU" sz="2400" dirty="0">
              <a:solidFill>
                <a:srgbClr val="C00000"/>
              </a:solidFill>
            </a:endParaRPr>
          </a:p>
          <a:p>
            <a:pPr>
              <a:spcBef>
                <a:spcPts val="1200"/>
              </a:spcBef>
            </a:pPr>
            <a:r>
              <a:rPr lang="ru-RU" sz="2000" dirty="0" smtClean="0"/>
              <a:t>начиная </a:t>
            </a:r>
            <a:r>
              <a:rPr lang="ru-RU" sz="2000" b="1" dirty="0">
                <a:solidFill>
                  <a:srgbClr val="002060"/>
                </a:solidFill>
              </a:rPr>
              <a:t>от сайтов, корпоративных порталов </a:t>
            </a:r>
            <a:r>
              <a:rPr lang="ru-RU" sz="2000" b="1" dirty="0" smtClean="0">
                <a:solidFill>
                  <a:srgbClr val="002060"/>
                </a:solidFill>
              </a:rPr>
              <a:t>до </a:t>
            </a:r>
            <a:r>
              <a:rPr lang="ru-RU" sz="2000" b="1" dirty="0">
                <a:solidFill>
                  <a:srgbClr val="002060"/>
                </a:solidFill>
              </a:rPr>
              <a:t>управленческих приложений класса ECM, CRM и ERP</a:t>
            </a:r>
            <a:r>
              <a:rPr lang="ru-RU" sz="2000" dirty="0"/>
              <a:t>, </a:t>
            </a:r>
            <a:r>
              <a:rPr lang="ru-RU" sz="2000" dirty="0" smtClean="0"/>
              <a:t>работающие </a:t>
            </a:r>
            <a:r>
              <a:rPr lang="ru-RU" sz="2000" dirty="0"/>
              <a:t>на всех типах браузеров и не </a:t>
            </a:r>
            <a:r>
              <a:rPr lang="ru-RU" sz="2000" dirty="0" smtClean="0"/>
              <a:t>зависящие </a:t>
            </a:r>
            <a:r>
              <a:rPr lang="ru-RU" sz="2000" dirty="0"/>
              <a:t>от используемой </a:t>
            </a:r>
            <a:r>
              <a:rPr lang="ru-RU" sz="2000" dirty="0" smtClean="0"/>
              <a:t>СУБД </a:t>
            </a:r>
            <a:endParaRPr lang="ru-RU" sz="2000" dirty="0"/>
          </a:p>
          <a:p>
            <a:pPr>
              <a:spcBef>
                <a:spcPts val="1200"/>
              </a:spcBef>
            </a:pPr>
            <a:r>
              <a:rPr lang="ru-RU" sz="2000" dirty="0"/>
              <a:t>Платформа </a:t>
            </a:r>
            <a:r>
              <a:rPr lang="ru-RU" sz="2000" b="1" dirty="0"/>
              <a:t>Wad-er </a:t>
            </a:r>
            <a:r>
              <a:rPr lang="ru-RU" sz="2000" dirty="0"/>
              <a:t>предоставляет инструментарий для работы с базами данных, </a:t>
            </a:r>
            <a:r>
              <a:rPr lang="en-US" sz="2000" dirty="0"/>
              <a:t>CMS</a:t>
            </a:r>
            <a:r>
              <a:rPr lang="ru-RU" sz="2000" dirty="0"/>
              <a:t>-систему, </a:t>
            </a:r>
            <a:r>
              <a:rPr lang="ru-RU" sz="2000" dirty="0" smtClean="0"/>
              <a:t>систему управления </a:t>
            </a:r>
            <a:r>
              <a:rPr lang="ru-RU" sz="2000" dirty="0"/>
              <a:t>правами </a:t>
            </a:r>
            <a:r>
              <a:rPr lang="ru-RU" sz="2000" dirty="0" smtClean="0"/>
              <a:t>доступа, </a:t>
            </a:r>
            <a:r>
              <a:rPr lang="en-US" sz="2000" dirty="0"/>
              <a:t>workflow</a:t>
            </a:r>
            <a:r>
              <a:rPr lang="ru-RU" sz="2000" dirty="0"/>
              <a:t>-систему, </a:t>
            </a:r>
            <a:r>
              <a:rPr lang="en-US" sz="2000" dirty="0"/>
              <a:t>case</a:t>
            </a:r>
            <a:r>
              <a:rPr lang="ru-RU" sz="2000" dirty="0"/>
              <a:t>-средства для создания новых модулей и др</a:t>
            </a:r>
            <a:r>
              <a:rPr lang="ru-RU" sz="2000" dirty="0" smtClean="0"/>
              <a:t>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95125" y="141677"/>
            <a:ext cx="8596640" cy="406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Инструментальная РНР-платформа </a:t>
            </a:r>
            <a:r>
              <a:rPr lang="en-US" sz="2800" b="1" dirty="0" smtClean="0">
                <a:solidFill>
                  <a:srgbClr val="0070C0"/>
                </a:solidFill>
              </a:rPr>
              <a:t>Wad-er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091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97" y="127811"/>
            <a:ext cx="8596640" cy="40615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Инструментальная РНР-платформа </a:t>
            </a:r>
            <a:r>
              <a:rPr lang="en-US" sz="2800" b="1" dirty="0">
                <a:solidFill>
                  <a:srgbClr val="0070C0"/>
                </a:solidFill>
              </a:rPr>
              <a:t>Wad-er</a:t>
            </a:r>
            <a:r>
              <a:rPr lang="ru-RU" sz="2800" b="1" dirty="0">
                <a:solidFill>
                  <a:srgbClr val="0070C0"/>
                </a:solidFill>
              </a:rPr>
              <a:t>. Состав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9823" y="592637"/>
            <a:ext cx="8821711" cy="561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600"/>
              </a:spcBef>
            </a:pPr>
            <a:r>
              <a:rPr lang="ru-RU" sz="1900" dirty="0" smtClean="0"/>
              <a:t>–</a:t>
            </a:r>
            <a:r>
              <a:rPr lang="en-US" sz="1900" b="1" i="1" dirty="0" smtClean="0"/>
              <a:t>      </a:t>
            </a:r>
            <a:r>
              <a:rPr lang="en-US" sz="1900" b="1" dirty="0" smtClean="0">
                <a:solidFill>
                  <a:srgbClr val="002060"/>
                </a:solidFill>
              </a:rPr>
              <a:t>PHP</a:t>
            </a:r>
            <a:r>
              <a:rPr lang="ru-RU" sz="1900" b="1" dirty="0" smtClean="0">
                <a:solidFill>
                  <a:srgbClr val="002060"/>
                </a:solidFill>
              </a:rPr>
              <a:t>-библиотека </a:t>
            </a:r>
            <a:r>
              <a:rPr lang="ru-RU" sz="1900" b="1" dirty="0">
                <a:solidFill>
                  <a:srgbClr val="002060"/>
                </a:solidFill>
              </a:rPr>
              <a:t>ADOdb</a:t>
            </a:r>
            <a:r>
              <a:rPr lang="ru-RU" sz="1900" dirty="0">
                <a:solidFill>
                  <a:srgbClr val="002060"/>
                </a:solidFill>
              </a:rPr>
              <a:t> </a:t>
            </a:r>
            <a:r>
              <a:rPr lang="ru-RU" sz="1900" dirty="0"/>
              <a:t>для работы с различными </a:t>
            </a:r>
            <a:r>
              <a:rPr lang="ru-RU" sz="1900" dirty="0" smtClean="0"/>
              <a:t>СУБД</a:t>
            </a:r>
            <a:r>
              <a:rPr lang="en-US" sz="1900" dirty="0" smtClean="0"/>
              <a:t>, </a:t>
            </a:r>
            <a:r>
              <a:rPr lang="en-US" sz="1900" b="1" dirty="0">
                <a:solidFill>
                  <a:srgbClr val="002060"/>
                </a:solidFill>
              </a:rPr>
              <a:t>ADOdb Active Record </a:t>
            </a:r>
            <a:endParaRPr lang="ru-RU" sz="1900" b="1" dirty="0">
              <a:solidFill>
                <a:srgbClr val="002060"/>
              </a:solidFill>
            </a:endParaRPr>
          </a:p>
          <a:p>
            <a:pPr lvl="0">
              <a:spcBef>
                <a:spcPts val="600"/>
              </a:spcBef>
            </a:pPr>
            <a:r>
              <a:rPr lang="ru-RU" sz="1900" dirty="0"/>
              <a:t>–</a:t>
            </a:r>
            <a:r>
              <a:rPr lang="en-US" sz="1900" b="1" i="1" dirty="0"/>
              <a:t> </a:t>
            </a:r>
            <a:r>
              <a:rPr lang="en-US" sz="1900" b="1" i="1" dirty="0" smtClean="0"/>
              <a:t>    </a:t>
            </a:r>
            <a:r>
              <a:rPr lang="ru-RU" sz="1900" b="1" i="1" dirty="0" smtClean="0"/>
              <a:t> </a:t>
            </a:r>
            <a:r>
              <a:rPr lang="ru-RU" sz="1900" b="1" dirty="0">
                <a:solidFill>
                  <a:srgbClr val="002060"/>
                </a:solidFill>
              </a:rPr>
              <a:t>средства работы с таблицами </a:t>
            </a:r>
            <a:r>
              <a:rPr lang="ru-RU" sz="1900" dirty="0" smtClean="0"/>
              <a:t>на </a:t>
            </a:r>
            <a:r>
              <a:rPr lang="ru-RU" sz="1900" dirty="0"/>
              <a:t>базе </a:t>
            </a:r>
            <a:r>
              <a:rPr lang="ru-RU" sz="1900" dirty="0" smtClean="0"/>
              <a:t>adodb-xmlschema</a:t>
            </a:r>
            <a:endParaRPr lang="ru-RU" sz="1900" dirty="0"/>
          </a:p>
          <a:p>
            <a:pPr lvl="0">
              <a:spcBef>
                <a:spcPts val="600"/>
              </a:spcBef>
            </a:pPr>
            <a:r>
              <a:rPr lang="ru-RU" sz="1900" dirty="0"/>
              <a:t>–</a:t>
            </a:r>
            <a:r>
              <a:rPr lang="en-US" sz="1900" b="1" i="1" dirty="0"/>
              <a:t> </a:t>
            </a:r>
            <a:r>
              <a:rPr lang="en-US" sz="1900" b="1" i="1" dirty="0" smtClean="0"/>
              <a:t>   </a:t>
            </a:r>
            <a:r>
              <a:rPr lang="ru-RU" sz="1900" b="1" i="1" dirty="0" smtClean="0"/>
              <a:t> </a:t>
            </a:r>
            <a:r>
              <a:rPr lang="en-US" sz="1900" b="1" i="1" dirty="0" smtClean="0"/>
              <a:t> </a:t>
            </a:r>
            <a:r>
              <a:rPr lang="ru-RU" sz="1900" b="1" dirty="0">
                <a:solidFill>
                  <a:srgbClr val="002060"/>
                </a:solidFill>
              </a:rPr>
              <a:t>базовый класс объекта wPrototype </a:t>
            </a:r>
            <a:r>
              <a:rPr lang="ru-RU" sz="1900" dirty="0" smtClean="0"/>
              <a:t>(</a:t>
            </a:r>
            <a:r>
              <a:rPr lang="en-US" sz="1900" dirty="0"/>
              <a:t>CRUD </a:t>
            </a:r>
            <a:r>
              <a:rPr lang="ru-RU" sz="1900" dirty="0" smtClean="0"/>
              <a:t>- визуализация</a:t>
            </a:r>
            <a:r>
              <a:rPr lang="ru-RU" sz="1900" dirty="0"/>
              <a:t>, добавление, </a:t>
            </a:r>
            <a:endParaRPr lang="ru-RU" sz="1900" dirty="0" smtClean="0"/>
          </a:p>
          <a:p>
            <a:pPr lvl="0"/>
            <a:r>
              <a:rPr lang="ru-RU" sz="1900" dirty="0"/>
              <a:t> </a:t>
            </a:r>
            <a:r>
              <a:rPr lang="ru-RU" sz="1900" dirty="0" smtClean="0"/>
              <a:t>           изменение</a:t>
            </a:r>
            <a:r>
              <a:rPr lang="ru-RU" sz="1900" dirty="0"/>
              <a:t>, </a:t>
            </a:r>
            <a:r>
              <a:rPr lang="ru-RU" sz="1900" dirty="0" smtClean="0"/>
              <a:t>удаление </a:t>
            </a:r>
            <a:r>
              <a:rPr lang="ru-RU" sz="1900" dirty="0"/>
              <a:t>записей с логированием и проверкой </a:t>
            </a:r>
            <a:r>
              <a:rPr lang="ru-RU" sz="1900" dirty="0" smtClean="0"/>
              <a:t>ссылочной </a:t>
            </a:r>
          </a:p>
          <a:p>
            <a:pPr lvl="0"/>
            <a:r>
              <a:rPr lang="ru-RU" sz="1900" dirty="0"/>
              <a:t> </a:t>
            </a:r>
            <a:r>
              <a:rPr lang="ru-RU" sz="1900" dirty="0" smtClean="0"/>
              <a:t>           целостности, генерация системных </a:t>
            </a:r>
            <a:r>
              <a:rPr lang="ru-RU" sz="1900" dirty="0"/>
              <a:t>событий на </a:t>
            </a:r>
            <a:r>
              <a:rPr lang="en-US" sz="1900" dirty="0" smtClean="0"/>
              <a:t>CRUD</a:t>
            </a:r>
            <a:r>
              <a:rPr lang="ru-RU" sz="1900" dirty="0" smtClean="0"/>
              <a:t>, автоматическое </a:t>
            </a:r>
          </a:p>
          <a:p>
            <a:pPr lvl="0"/>
            <a:r>
              <a:rPr lang="ru-RU" sz="1900" dirty="0"/>
              <a:t> </a:t>
            </a:r>
            <a:r>
              <a:rPr lang="ru-RU" sz="1900" dirty="0" smtClean="0"/>
              <a:t>           создание интерфейсов для работы с записями), паттерн </a:t>
            </a:r>
            <a:r>
              <a:rPr lang="en-US" sz="1900" b="1" dirty="0" smtClean="0"/>
              <a:t>Active </a:t>
            </a:r>
            <a:r>
              <a:rPr lang="en-US" sz="1900" b="1" dirty="0"/>
              <a:t>Record</a:t>
            </a:r>
            <a:endParaRPr lang="ru-RU" sz="1900" b="1" dirty="0"/>
          </a:p>
          <a:p>
            <a:pPr>
              <a:spcBef>
                <a:spcPts val="600"/>
              </a:spcBef>
            </a:pPr>
            <a:r>
              <a:rPr lang="ru-RU" sz="1900" dirty="0"/>
              <a:t>–</a:t>
            </a:r>
            <a:r>
              <a:rPr lang="en-US" sz="1900" b="1" i="1" dirty="0"/>
              <a:t> </a:t>
            </a:r>
            <a:r>
              <a:rPr lang="ru-RU" sz="1900" b="1" i="1" dirty="0"/>
              <a:t>    </a:t>
            </a:r>
            <a:r>
              <a:rPr lang="ru-RU" sz="1900" b="1" dirty="0">
                <a:solidFill>
                  <a:srgbClr val="002060"/>
                </a:solidFill>
              </a:rPr>
              <a:t>объекты доступа к данным (</a:t>
            </a:r>
            <a:r>
              <a:rPr lang="en-US" sz="1900" b="1" dirty="0">
                <a:solidFill>
                  <a:srgbClr val="002060"/>
                </a:solidFill>
              </a:rPr>
              <a:t>DAO)</a:t>
            </a:r>
            <a:r>
              <a:rPr lang="ru-RU" sz="1900" b="1" dirty="0">
                <a:solidFill>
                  <a:srgbClr val="002060"/>
                </a:solidFill>
              </a:rPr>
              <a:t>, конструктор запросов</a:t>
            </a:r>
            <a:endParaRPr lang="en-US" sz="1900" b="1" dirty="0">
              <a:solidFill>
                <a:srgbClr val="002060"/>
              </a:solidFill>
            </a:endParaRPr>
          </a:p>
          <a:p>
            <a:pPr lvl="0">
              <a:spcBef>
                <a:spcPts val="600"/>
              </a:spcBef>
            </a:pPr>
            <a:r>
              <a:rPr lang="ru-RU" sz="1900" dirty="0"/>
              <a:t>–</a:t>
            </a:r>
            <a:r>
              <a:rPr lang="en-US" sz="1900" b="1" i="1" dirty="0"/>
              <a:t> </a:t>
            </a:r>
            <a:r>
              <a:rPr lang="ru-RU" sz="1900" b="1" i="1" dirty="0"/>
              <a:t>    </a:t>
            </a:r>
            <a:r>
              <a:rPr lang="en-US" sz="1900" b="1" dirty="0">
                <a:solidFill>
                  <a:srgbClr val="002060"/>
                </a:solidFill>
              </a:rPr>
              <a:t>CASE</a:t>
            </a:r>
            <a:r>
              <a:rPr lang="ru-RU" sz="1900" b="1" dirty="0">
                <a:solidFill>
                  <a:srgbClr val="002060"/>
                </a:solidFill>
              </a:rPr>
              <a:t>-средства </a:t>
            </a:r>
            <a:r>
              <a:rPr lang="ru-RU" sz="1900" dirty="0"/>
              <a:t>для создания новых модулей и их интерфейсов</a:t>
            </a:r>
          </a:p>
          <a:p>
            <a:pPr>
              <a:spcBef>
                <a:spcPts val="600"/>
              </a:spcBef>
            </a:pPr>
            <a:r>
              <a:rPr lang="ru-RU" sz="1900" dirty="0" smtClean="0"/>
              <a:t>–</a:t>
            </a:r>
            <a:r>
              <a:rPr lang="en-US" sz="1900" b="1" i="1" dirty="0" smtClean="0"/>
              <a:t>     </a:t>
            </a:r>
            <a:r>
              <a:rPr lang="ru-RU" sz="1900" b="1" dirty="0">
                <a:solidFill>
                  <a:srgbClr val="002060"/>
                </a:solidFill>
              </a:rPr>
              <a:t>набор AJAX</a:t>
            </a:r>
            <a:r>
              <a:rPr lang="en-US" sz="1900" b="1" dirty="0">
                <a:solidFill>
                  <a:srgbClr val="002060"/>
                </a:solidFill>
              </a:rPr>
              <a:t>-</a:t>
            </a:r>
            <a:r>
              <a:rPr lang="ru-RU" sz="1900" b="1" dirty="0">
                <a:solidFill>
                  <a:srgbClr val="002060"/>
                </a:solidFill>
              </a:rPr>
              <a:t>интерфейсов</a:t>
            </a:r>
            <a:r>
              <a:rPr lang="ru-RU" sz="1900" dirty="0" smtClean="0"/>
              <a:t>: </a:t>
            </a:r>
            <a:r>
              <a:rPr lang="ru-RU" sz="1900" dirty="0"/>
              <a:t>списки, деревья, </a:t>
            </a:r>
            <a:r>
              <a:rPr lang="ru-RU" sz="1900" dirty="0" smtClean="0"/>
              <a:t>каталоги</a:t>
            </a:r>
            <a:r>
              <a:rPr lang="ru-RU" sz="1900" dirty="0"/>
              <a:t>, </a:t>
            </a:r>
            <a:r>
              <a:rPr lang="ru-RU" sz="1900" dirty="0" smtClean="0"/>
              <a:t>таблицы, матрицы и др. </a:t>
            </a:r>
          </a:p>
          <a:p>
            <a:pPr>
              <a:spcBef>
                <a:spcPts val="600"/>
              </a:spcBef>
            </a:pPr>
            <a:r>
              <a:rPr lang="ru-RU" sz="1900" dirty="0" smtClean="0"/>
              <a:t>–</a:t>
            </a:r>
            <a:r>
              <a:rPr lang="en-US" sz="1900" b="1" i="1" dirty="0" smtClean="0"/>
              <a:t> </a:t>
            </a:r>
            <a:r>
              <a:rPr lang="ru-RU" sz="1900" b="1" i="1" dirty="0" smtClean="0"/>
              <a:t>    </a:t>
            </a:r>
            <a:r>
              <a:rPr lang="en-US" sz="1900" b="1" dirty="0">
                <a:solidFill>
                  <a:srgbClr val="002060"/>
                </a:solidFill>
              </a:rPr>
              <a:t>RBAC –</a:t>
            </a:r>
            <a:r>
              <a:rPr lang="ru-RU" sz="1900" b="1" dirty="0">
                <a:solidFill>
                  <a:srgbClr val="002060"/>
                </a:solidFill>
              </a:rPr>
              <a:t> управление доступом по </a:t>
            </a:r>
            <a:r>
              <a:rPr lang="ru-RU" sz="1900" b="1" dirty="0" smtClean="0">
                <a:solidFill>
                  <a:srgbClr val="002060"/>
                </a:solidFill>
              </a:rPr>
              <a:t>ролям</a:t>
            </a:r>
          </a:p>
          <a:p>
            <a:pPr>
              <a:spcBef>
                <a:spcPts val="600"/>
              </a:spcBef>
            </a:pPr>
            <a:r>
              <a:rPr lang="ru-RU" sz="1900" dirty="0" smtClean="0"/>
              <a:t>–</a:t>
            </a:r>
            <a:r>
              <a:rPr lang="en-US" sz="1900" b="1" i="1" dirty="0" smtClean="0"/>
              <a:t> </a:t>
            </a:r>
            <a:r>
              <a:rPr lang="ru-RU" sz="1900" b="1" i="1" dirty="0" smtClean="0"/>
              <a:t>    </a:t>
            </a:r>
            <a:r>
              <a:rPr lang="en-US" sz="1900" b="1" dirty="0" smtClean="0">
                <a:solidFill>
                  <a:srgbClr val="002060"/>
                </a:solidFill>
              </a:rPr>
              <a:t>CMS</a:t>
            </a:r>
            <a:r>
              <a:rPr lang="en-US" sz="1900" b="1" i="1" dirty="0" smtClean="0">
                <a:solidFill>
                  <a:srgbClr val="002060"/>
                </a:solidFill>
              </a:rPr>
              <a:t>-</a:t>
            </a:r>
            <a:r>
              <a:rPr lang="ru-RU" sz="1900" b="1" dirty="0" smtClean="0">
                <a:solidFill>
                  <a:srgbClr val="002060"/>
                </a:solidFill>
              </a:rPr>
              <a:t>система управления контентом</a:t>
            </a:r>
            <a:r>
              <a:rPr lang="ru-RU" sz="1900" b="1" dirty="0" smtClean="0"/>
              <a:t>, </a:t>
            </a:r>
            <a:r>
              <a:rPr lang="ru-RU" sz="1900" dirty="0" smtClean="0"/>
              <a:t>поддержка многоязычности (</a:t>
            </a:r>
            <a:r>
              <a:rPr lang="en-US" sz="1900" dirty="0" smtClean="0"/>
              <a:t>UTF-8)</a:t>
            </a:r>
            <a:endParaRPr lang="ru-RU" sz="1900" dirty="0" smtClean="0"/>
          </a:p>
          <a:p>
            <a:pPr lvl="0">
              <a:spcBef>
                <a:spcPts val="600"/>
              </a:spcBef>
            </a:pPr>
            <a:r>
              <a:rPr lang="ru-RU" sz="1900" dirty="0" smtClean="0"/>
              <a:t>–</a:t>
            </a:r>
            <a:r>
              <a:rPr lang="en-US" sz="1900" b="1" i="1" dirty="0" smtClean="0"/>
              <a:t> </a:t>
            </a:r>
            <a:r>
              <a:rPr lang="ru-RU" sz="1900" b="1" i="1" dirty="0" smtClean="0"/>
              <a:t>    </a:t>
            </a:r>
            <a:r>
              <a:rPr lang="ru-RU" sz="1900" b="1" dirty="0">
                <a:solidFill>
                  <a:srgbClr val="002060"/>
                </a:solidFill>
              </a:rPr>
              <a:t>генератор отчё</a:t>
            </a:r>
            <a:r>
              <a:rPr lang="ru-RU" sz="1900" b="1" dirty="0"/>
              <a:t>тов </a:t>
            </a:r>
            <a:r>
              <a:rPr lang="ru-RU" sz="1900" dirty="0"/>
              <a:t>на базе php-библиотеки tbs (tiny-but-strong</a:t>
            </a:r>
            <a:r>
              <a:rPr lang="ru-RU" sz="1900" dirty="0" smtClean="0"/>
              <a:t>)</a:t>
            </a:r>
            <a:endParaRPr lang="ru-RU" sz="1900" dirty="0"/>
          </a:p>
          <a:p>
            <a:pPr lvl="0">
              <a:spcBef>
                <a:spcPts val="600"/>
              </a:spcBef>
            </a:pPr>
            <a:r>
              <a:rPr lang="ru-RU" sz="1900" dirty="0" smtClean="0"/>
              <a:t>–</a:t>
            </a:r>
            <a:r>
              <a:rPr lang="en-US" sz="1900" b="1" i="1" dirty="0" smtClean="0"/>
              <a:t> </a:t>
            </a:r>
            <a:r>
              <a:rPr lang="ru-RU" sz="1900" b="1" i="1" dirty="0" smtClean="0"/>
              <a:t>    </a:t>
            </a:r>
            <a:r>
              <a:rPr lang="ru-RU" sz="1900" b="1" dirty="0">
                <a:solidFill>
                  <a:srgbClr val="002060"/>
                </a:solidFill>
              </a:rPr>
              <a:t>API-интерфейс</a:t>
            </a:r>
            <a:r>
              <a:rPr lang="ru-RU" sz="1900" dirty="0" smtClean="0"/>
              <a:t> </a:t>
            </a:r>
            <a:r>
              <a:rPr lang="ru-RU" sz="1900" dirty="0"/>
              <a:t>для работы с внешними </a:t>
            </a:r>
            <a:r>
              <a:rPr lang="ru-RU" sz="1900" dirty="0" smtClean="0"/>
              <a:t>приложениями</a:t>
            </a:r>
            <a:endParaRPr lang="ru-RU" sz="1900" dirty="0"/>
          </a:p>
          <a:p>
            <a:pPr lvl="0">
              <a:spcBef>
                <a:spcPts val="600"/>
              </a:spcBef>
            </a:pPr>
            <a:r>
              <a:rPr lang="ru-RU" sz="1900" dirty="0"/>
              <a:t>–</a:t>
            </a:r>
            <a:r>
              <a:rPr lang="en-US" sz="1900" b="1" i="1" dirty="0"/>
              <a:t> </a:t>
            </a:r>
            <a:r>
              <a:rPr lang="ru-RU" sz="1900" b="1" i="1" dirty="0" smtClean="0"/>
              <a:t>    </a:t>
            </a:r>
            <a:r>
              <a:rPr lang="ru-RU" sz="1900" b="1" dirty="0">
                <a:solidFill>
                  <a:srgbClr val="002060"/>
                </a:solidFill>
              </a:rPr>
              <a:t>Workflow</a:t>
            </a:r>
            <a:r>
              <a:rPr lang="ru-RU" sz="1900" b="1" dirty="0"/>
              <a:t>-</a:t>
            </a:r>
            <a:r>
              <a:rPr lang="ru-RU" sz="1900" dirty="0" smtClean="0"/>
              <a:t>система, работающая </a:t>
            </a:r>
            <a:r>
              <a:rPr lang="ru-RU" sz="1900" dirty="0"/>
              <a:t>с различными </a:t>
            </a:r>
            <a:r>
              <a:rPr lang="ru-RU" sz="1900" dirty="0" smtClean="0"/>
              <a:t>объектами</a:t>
            </a:r>
            <a:endParaRPr lang="ru-RU" sz="1900" dirty="0"/>
          </a:p>
          <a:p>
            <a:pPr lvl="0">
              <a:spcBef>
                <a:spcPts val="600"/>
              </a:spcBef>
            </a:pPr>
            <a:r>
              <a:rPr lang="ru-RU" sz="1900" dirty="0"/>
              <a:t>–</a:t>
            </a:r>
            <a:r>
              <a:rPr lang="en-US" sz="1900" b="1" i="1" dirty="0"/>
              <a:t> </a:t>
            </a:r>
            <a:r>
              <a:rPr lang="ru-RU" sz="1900" b="1" i="1" dirty="0" smtClean="0"/>
              <a:t>    </a:t>
            </a:r>
            <a:r>
              <a:rPr lang="ru-RU" sz="1900" b="1" dirty="0">
                <a:solidFill>
                  <a:srgbClr val="002060"/>
                </a:solidFill>
              </a:rPr>
              <a:t>набор специальных утилит </a:t>
            </a:r>
            <a:r>
              <a:rPr lang="ru-RU" sz="1900" dirty="0"/>
              <a:t>для программистов и  </a:t>
            </a:r>
            <a:r>
              <a:rPr lang="ru-RU" sz="1900" b="1" dirty="0">
                <a:solidFill>
                  <a:srgbClr val="002060"/>
                </a:solidFill>
              </a:rPr>
              <a:t>библиотека </a:t>
            </a:r>
            <a:r>
              <a:rPr lang="ru-RU" sz="1900" b="1" dirty="0" smtClean="0">
                <a:solidFill>
                  <a:srgbClr val="002060"/>
                </a:solidFill>
              </a:rPr>
              <a:t>приложений-</a:t>
            </a:r>
            <a:endParaRPr lang="en-US" sz="1900" b="1" dirty="0" smtClean="0">
              <a:solidFill>
                <a:srgbClr val="002060"/>
              </a:solidFill>
            </a:endParaRPr>
          </a:p>
          <a:p>
            <a:pPr lvl="0"/>
            <a:r>
              <a:rPr lang="en-US" sz="1900" b="1" dirty="0">
                <a:solidFill>
                  <a:srgbClr val="002060"/>
                </a:solidFill>
              </a:rPr>
              <a:t> </a:t>
            </a:r>
            <a:r>
              <a:rPr lang="en-US" sz="1900" b="1" dirty="0" smtClean="0">
                <a:solidFill>
                  <a:srgbClr val="002060"/>
                </a:solidFill>
              </a:rPr>
              <a:t>      </a:t>
            </a:r>
            <a:r>
              <a:rPr lang="ru-RU" sz="1900" b="1" dirty="0" smtClean="0">
                <a:solidFill>
                  <a:srgbClr val="002060"/>
                </a:solidFill>
              </a:rPr>
              <a:t>прототипов </a:t>
            </a:r>
            <a:r>
              <a:rPr lang="ru-RU" sz="1900" dirty="0" smtClean="0"/>
              <a:t>(примеры) </a:t>
            </a:r>
            <a:r>
              <a:rPr lang="ru-RU" sz="1900" b="1" dirty="0" smtClean="0"/>
              <a:t>           </a:t>
            </a:r>
            <a:endParaRPr lang="ru-RU" sz="1900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194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537" y="184946"/>
            <a:ext cx="8816900" cy="40615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Инструментальная </a:t>
            </a:r>
            <a:r>
              <a:rPr lang="en-US" sz="2800" b="1" dirty="0">
                <a:solidFill>
                  <a:srgbClr val="0070C0"/>
                </a:solidFill>
              </a:rPr>
              <a:t>PHP-</a:t>
            </a:r>
            <a:r>
              <a:rPr lang="ru-RU" sz="2800" b="1" dirty="0">
                <a:solidFill>
                  <a:srgbClr val="0070C0"/>
                </a:solidFill>
              </a:rPr>
              <a:t>платформа </a:t>
            </a:r>
            <a:r>
              <a:rPr lang="en-US" sz="2800" b="1" dirty="0">
                <a:solidFill>
                  <a:srgbClr val="0070C0"/>
                </a:solidFill>
              </a:rPr>
              <a:t>Wad-er</a:t>
            </a:r>
            <a:r>
              <a:rPr lang="ru-RU" sz="2800" b="1" dirty="0">
                <a:solidFill>
                  <a:srgbClr val="0070C0"/>
                </a:solidFill>
              </a:rPr>
              <a:t>. Концепция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4320" y="763014"/>
            <a:ext cx="869681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Использование концепции </a:t>
            </a:r>
            <a:r>
              <a:rPr lang="ru-RU" sz="2000" b="1" dirty="0">
                <a:solidFill>
                  <a:srgbClr val="002060"/>
                </a:solidFill>
              </a:rPr>
              <a:t>CMS с ее терминологией и </a:t>
            </a:r>
            <a:r>
              <a:rPr lang="ru-RU" sz="2000" b="1" dirty="0" smtClean="0">
                <a:solidFill>
                  <a:srgbClr val="002060"/>
                </a:solidFill>
              </a:rPr>
              <a:t>особенностями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Любой </a:t>
            </a:r>
            <a:r>
              <a:rPr lang="ru-RU" sz="2000" b="1" dirty="0">
                <a:solidFill>
                  <a:srgbClr val="002060"/>
                </a:solidFill>
              </a:rPr>
              <a:t>объект </a:t>
            </a:r>
            <a:r>
              <a:rPr lang="ru-RU" sz="2000" b="1" dirty="0" smtClean="0">
                <a:solidFill>
                  <a:srgbClr val="002060"/>
                </a:solidFill>
              </a:rPr>
              <a:t>создаётся </a:t>
            </a:r>
            <a:r>
              <a:rPr lang="ru-RU" sz="2000" b="1" dirty="0">
                <a:solidFill>
                  <a:srgbClr val="002060"/>
                </a:solidFill>
              </a:rPr>
              <a:t>аналогично странице </a:t>
            </a:r>
            <a:r>
              <a:rPr lang="ru-RU" sz="2000" b="1" dirty="0" smtClean="0">
                <a:solidFill>
                  <a:srgbClr val="002060"/>
                </a:solidFill>
              </a:rPr>
              <a:t>сайта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с возможностью задания прав доступа к нему</a:t>
            </a:r>
            <a:endParaRPr lang="ru-RU" sz="2000" b="1" dirty="0">
              <a:solidFill>
                <a:srgbClr val="002060"/>
              </a:solidFill>
            </a:endParaRP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Плагины</a:t>
            </a:r>
            <a:r>
              <a:rPr lang="ru-RU" sz="2000" b="1" dirty="0"/>
              <a:t>, </a:t>
            </a:r>
            <a:r>
              <a:rPr lang="ru-RU" sz="2000" dirty="0"/>
              <a:t>запускаемые по системным </a:t>
            </a:r>
            <a:r>
              <a:rPr lang="ru-RU" sz="2000" dirty="0" smtClean="0"/>
              <a:t>событиям, </a:t>
            </a:r>
            <a:r>
              <a:rPr lang="ru-RU" sz="2000" b="1" dirty="0">
                <a:solidFill>
                  <a:srgbClr val="002060"/>
                </a:solidFill>
              </a:rPr>
              <a:t>позволяют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b="1" dirty="0">
                <a:solidFill>
                  <a:srgbClr val="002060"/>
                </a:solidFill>
              </a:rPr>
              <a:t>влиять на интерфейс страниц, протекание бизнес-процессов (включая парсинг), работу с </a:t>
            </a:r>
            <a:r>
              <a:rPr lang="ru-RU" sz="2000" b="1" dirty="0" smtClean="0">
                <a:solidFill>
                  <a:srgbClr val="002060"/>
                </a:solidFill>
              </a:rPr>
              <a:t>БД </a:t>
            </a:r>
            <a:r>
              <a:rPr lang="ru-RU" sz="2000" b="1" dirty="0">
                <a:solidFill>
                  <a:srgbClr val="002060"/>
                </a:solidFill>
              </a:rPr>
              <a:t>и др. 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Два варианта реализации MVC-паттерна </a:t>
            </a:r>
            <a:r>
              <a:rPr lang="ru-RU" sz="2000" dirty="0" smtClean="0"/>
              <a:t>(с уникальным контроллером каждой страницы и с универсальным контроллером)</a:t>
            </a:r>
            <a:r>
              <a:rPr lang="ru-RU" sz="2000" b="1" dirty="0" smtClean="0"/>
              <a:t> 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Модульная структура</a:t>
            </a:r>
            <a:r>
              <a:rPr lang="ru-RU" sz="2000" dirty="0" smtClean="0"/>
              <a:t>. </a:t>
            </a:r>
            <a:r>
              <a:rPr lang="ru-RU" sz="2000" dirty="0"/>
              <a:t>Весь функционал – приложения, функции, шаблоны и др. сосредоточен в модулях</a:t>
            </a:r>
            <a:r>
              <a:rPr lang="ru-RU" sz="2000" i="1" dirty="0"/>
              <a:t>, </a:t>
            </a:r>
            <a:r>
              <a:rPr lang="ru-RU" sz="2000" dirty="0"/>
              <a:t> которые интегрированы между собой, взаимодействуют с помощью </a:t>
            </a:r>
            <a:r>
              <a:rPr lang="en-US" sz="2000" dirty="0"/>
              <a:t>API</a:t>
            </a:r>
            <a:r>
              <a:rPr lang="ru-RU" sz="2000" dirty="0"/>
              <a:t> и широко используют плагины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000" dirty="0" smtClean="0"/>
              <a:t>Платформа </a:t>
            </a:r>
            <a:r>
              <a:rPr lang="en-US" sz="2000" b="1" dirty="0"/>
              <a:t>Wad</a:t>
            </a:r>
            <a:r>
              <a:rPr lang="ru-RU" sz="2000" b="1" dirty="0"/>
              <a:t>-</a:t>
            </a:r>
            <a:r>
              <a:rPr lang="en-US" sz="2000" b="1" dirty="0"/>
              <a:t>er </a:t>
            </a:r>
            <a:r>
              <a:rPr lang="ru-RU" sz="2000" dirty="0" smtClean="0"/>
              <a:t>является </a:t>
            </a:r>
            <a:r>
              <a:rPr lang="ru-RU" sz="2000" b="1" dirty="0" smtClean="0">
                <a:solidFill>
                  <a:srgbClr val="002060"/>
                </a:solidFill>
              </a:rPr>
              <a:t>кроссбраузерной</a:t>
            </a:r>
            <a:r>
              <a:rPr lang="ru-RU" sz="2000" dirty="0" smtClean="0"/>
              <a:t>, оттестирована </a:t>
            </a:r>
            <a:r>
              <a:rPr lang="ru-RU" sz="2000" dirty="0"/>
              <a:t>на </a:t>
            </a:r>
            <a:r>
              <a:rPr lang="ru-RU" sz="2000" b="1" dirty="0">
                <a:solidFill>
                  <a:srgbClr val="C00000"/>
                </a:solidFill>
              </a:rPr>
              <a:t>iphone safari </a:t>
            </a:r>
            <a:r>
              <a:rPr lang="ru-RU" sz="2000" dirty="0"/>
              <a:t>и на </a:t>
            </a:r>
            <a:r>
              <a:rPr lang="ru-RU" sz="2000" b="1" dirty="0">
                <a:solidFill>
                  <a:srgbClr val="C00000"/>
                </a:solidFill>
              </a:rPr>
              <a:t>android </a:t>
            </a:r>
            <a:r>
              <a:rPr lang="ru-RU" sz="2000" b="1" dirty="0" smtClean="0">
                <a:solidFill>
                  <a:srgbClr val="C00000"/>
                </a:solidFill>
              </a:rPr>
              <a:t>chrome</a:t>
            </a:r>
            <a:r>
              <a:rPr lang="ru-RU" sz="2000" dirty="0" smtClean="0"/>
              <a:t>, позволяет писать </a:t>
            </a:r>
            <a:r>
              <a:rPr lang="ru-RU" sz="2000" dirty="0"/>
              <a:t>под мобильные устройства API-клиенты, </a:t>
            </a:r>
            <a:r>
              <a:rPr lang="ru-RU" sz="2000" dirty="0" smtClean="0"/>
              <a:t>которые </a:t>
            </a:r>
            <a:r>
              <a:rPr lang="ru-RU" sz="2000" dirty="0"/>
              <a:t>управляют/получают данные с </a:t>
            </a:r>
            <a:r>
              <a:rPr lang="ru-RU" sz="2000" dirty="0" smtClean="0"/>
              <a:t>web-сервера</a:t>
            </a: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83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97" y="70659"/>
            <a:ext cx="8596640" cy="86517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Инструментальная РНР-платформа </a:t>
            </a:r>
            <a:r>
              <a:rPr lang="en-US" sz="2800" b="1" dirty="0" smtClean="0">
                <a:solidFill>
                  <a:srgbClr val="0070C0"/>
                </a:solidFill>
              </a:rPr>
              <a:t>Wad-er</a:t>
            </a:r>
            <a:r>
              <a:rPr lang="ru-RU" sz="2800" b="1" dirty="0" smtClean="0">
                <a:solidFill>
                  <a:srgbClr val="0070C0"/>
                </a:solidFill>
              </a:rPr>
              <a:t/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Отличительные особенности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3697" y="999852"/>
            <a:ext cx="8821711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dirty="0" smtClean="0"/>
              <a:t>–</a:t>
            </a:r>
            <a:r>
              <a:rPr lang="en-US" b="1" i="1" dirty="0" smtClean="0"/>
              <a:t>      </a:t>
            </a:r>
            <a:r>
              <a:rPr lang="ru-RU" b="1" cap="all" dirty="0" smtClean="0">
                <a:solidFill>
                  <a:srgbClr val="002060"/>
                </a:solidFill>
              </a:rPr>
              <a:t>тщательно спроектирована </a:t>
            </a:r>
            <a:r>
              <a:rPr lang="ru-RU" dirty="0" smtClean="0"/>
              <a:t>– </a:t>
            </a:r>
            <a:r>
              <a:rPr lang="ru-RU" i="1" dirty="0" smtClean="0"/>
              <a:t>код ядра платформы академически </a:t>
            </a:r>
          </a:p>
          <a:p>
            <a:pPr lvl="0"/>
            <a:r>
              <a:rPr lang="ru-RU" i="1" dirty="0" smtClean="0"/>
              <a:t>              грамотный и на 100 % уникальный</a:t>
            </a:r>
            <a:r>
              <a:rPr lang="ru-RU" dirty="0" smtClean="0"/>
              <a:t>. Состав и структура ядра – компромисс      </a:t>
            </a:r>
          </a:p>
          <a:p>
            <a:pPr lvl="0"/>
            <a:r>
              <a:rPr lang="ru-RU" dirty="0" smtClean="0"/>
              <a:t>              между простотой и функциональной достаточностью, с одной стороны, </a:t>
            </a:r>
          </a:p>
          <a:p>
            <a:pPr lvl="0"/>
            <a:r>
              <a:rPr lang="ru-RU" dirty="0" smtClean="0"/>
              <a:t>              и эффективностью, устойчивостью и высокой скоростью выполнения              </a:t>
            </a:r>
          </a:p>
          <a:p>
            <a:pPr lvl="0"/>
            <a:r>
              <a:rPr lang="ru-RU" dirty="0" smtClean="0"/>
              <a:t>              транзакций, с другой стороны</a:t>
            </a:r>
          </a:p>
          <a:p>
            <a:pPr lvl="0">
              <a:spcBef>
                <a:spcPts val="1200"/>
              </a:spcBef>
            </a:pPr>
            <a:r>
              <a:rPr lang="ru-RU" dirty="0" smtClean="0"/>
              <a:t>  –</a:t>
            </a:r>
            <a:r>
              <a:rPr lang="en-US" b="1" i="1" dirty="0" smtClean="0"/>
              <a:t>     </a:t>
            </a:r>
            <a:r>
              <a:rPr lang="ru-RU" b="1" i="1" dirty="0" smtClean="0"/>
              <a:t>  </a:t>
            </a:r>
            <a:r>
              <a:rPr lang="ru-RU" b="1" cap="all" dirty="0" smtClean="0">
                <a:solidFill>
                  <a:srgbClr val="002060"/>
                </a:solidFill>
              </a:rPr>
              <a:t>модульная структура платформы и создаваемых </a:t>
            </a:r>
            <a:r>
              <a:rPr lang="en-US" b="1" cap="all" dirty="0" smtClean="0">
                <a:solidFill>
                  <a:srgbClr val="002060"/>
                </a:solidFill>
              </a:rPr>
              <a:t>Web-</a:t>
            </a:r>
            <a:r>
              <a:rPr lang="ru-RU" b="1" cap="all" dirty="0" smtClean="0">
                <a:solidFill>
                  <a:srgbClr val="002060"/>
                </a:solidFill>
              </a:rPr>
              <a:t>приложений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</a:p>
          <a:p>
            <a:pPr lvl="0"/>
            <a:r>
              <a:rPr lang="ru-RU" dirty="0" smtClean="0"/>
              <a:t>              Весь функционал – приложения, функции, шаблоны и др. сосредоточен в </a:t>
            </a:r>
          </a:p>
          <a:p>
            <a:pPr lvl="0"/>
            <a:r>
              <a:rPr lang="ru-RU" dirty="0" smtClean="0"/>
              <a:t>              модулях</a:t>
            </a:r>
            <a:r>
              <a:rPr lang="ru-RU" i="1" dirty="0" smtClean="0"/>
              <a:t>, </a:t>
            </a:r>
            <a:r>
              <a:rPr lang="ru-RU" dirty="0" smtClean="0"/>
              <a:t> которые тесно интегрированы между собой, взаимодействуют с </a:t>
            </a:r>
          </a:p>
          <a:p>
            <a:pPr lvl="0"/>
            <a:r>
              <a:rPr lang="ru-RU" dirty="0" smtClean="0"/>
              <a:t>              помощью </a:t>
            </a:r>
            <a:r>
              <a:rPr lang="en-US" dirty="0" smtClean="0"/>
              <a:t>API</a:t>
            </a:r>
            <a:r>
              <a:rPr lang="ru-RU" dirty="0" smtClean="0"/>
              <a:t> и широко используют </a:t>
            </a:r>
            <a:r>
              <a:rPr lang="ru-RU" dirty="0" err="1" smtClean="0"/>
              <a:t>плагины</a:t>
            </a:r>
            <a:r>
              <a:rPr lang="ru-RU" dirty="0" smtClean="0"/>
              <a:t>. </a:t>
            </a:r>
          </a:p>
          <a:p>
            <a:pPr lvl="0"/>
            <a:r>
              <a:rPr lang="ru-RU" dirty="0" smtClean="0"/>
              <a:t>              Это дает преимущества для работы команды программистов, позволяя каждому </a:t>
            </a:r>
          </a:p>
          <a:p>
            <a:pPr lvl="0"/>
            <a:r>
              <a:rPr lang="ru-RU" dirty="0" smtClean="0"/>
              <a:t>              независимо от других создавать и тестировать модули как завершенные </a:t>
            </a:r>
          </a:p>
          <a:p>
            <a:pPr lvl="0"/>
            <a:r>
              <a:rPr lang="ru-RU" dirty="0" smtClean="0"/>
              <a:t>              компоненты большого проекта</a:t>
            </a:r>
          </a:p>
          <a:p>
            <a:pPr>
              <a:spcBef>
                <a:spcPts val="1200"/>
              </a:spcBef>
            </a:pPr>
            <a:r>
              <a:rPr lang="ru-RU" dirty="0" smtClean="0"/>
              <a:t>   –</a:t>
            </a:r>
            <a:r>
              <a:rPr lang="en-US" b="1" i="1" dirty="0" smtClean="0"/>
              <a:t>      </a:t>
            </a:r>
            <a:r>
              <a:rPr lang="ru-RU" b="1" cap="all" dirty="0" smtClean="0">
                <a:solidFill>
                  <a:srgbClr val="002060"/>
                </a:solidFill>
              </a:rPr>
              <a:t>отказ от генерации кода при помощи консоли</a:t>
            </a:r>
            <a:r>
              <a:rPr lang="ru-RU" dirty="0" smtClean="0"/>
              <a:t>. Встроенные </a:t>
            </a:r>
            <a:r>
              <a:rPr lang="en-US" dirty="0" smtClean="0"/>
              <a:t>case</a:t>
            </a:r>
            <a:r>
              <a:rPr lang="ru-RU" dirty="0" smtClean="0"/>
              <a:t>-</a:t>
            </a:r>
          </a:p>
          <a:p>
            <a:r>
              <a:rPr lang="ru-RU" dirty="0" smtClean="0"/>
              <a:t>             средства позволяют создавать готовый код приложения</a:t>
            </a:r>
            <a:r>
              <a:rPr lang="en-US" dirty="0" smtClean="0"/>
              <a:t> </a:t>
            </a:r>
            <a:r>
              <a:rPr lang="ru-RU" dirty="0" smtClean="0"/>
              <a:t>и его </a:t>
            </a:r>
            <a:r>
              <a:rPr lang="ru-RU" dirty="0" smtClean="0"/>
              <a:t>интерфейсы</a:t>
            </a:r>
          </a:p>
          <a:p>
            <a:pPr lvl="0">
              <a:spcBef>
                <a:spcPts val="600"/>
              </a:spcBef>
            </a:pPr>
            <a:r>
              <a:rPr lang="ru-RU" dirty="0" smtClean="0"/>
              <a:t>   –</a:t>
            </a:r>
            <a:r>
              <a:rPr lang="en-US" b="1" i="1" dirty="0" smtClean="0"/>
              <a:t>    </a:t>
            </a:r>
            <a:r>
              <a:rPr lang="ru-RU" b="1" i="1" dirty="0" smtClean="0"/>
              <a:t>  </a:t>
            </a:r>
            <a:r>
              <a:rPr lang="ru-RU" b="1" cap="all" dirty="0" smtClean="0">
                <a:solidFill>
                  <a:srgbClr val="002060"/>
                </a:solidFill>
              </a:rPr>
              <a:t>отсутствие жесткой структуры каталогов</a:t>
            </a:r>
            <a:r>
              <a:rPr lang="ru-RU" dirty="0" smtClean="0"/>
              <a:t>. В любом каталоге модуля </a:t>
            </a:r>
          </a:p>
          <a:p>
            <a:r>
              <a:rPr lang="ru-RU" dirty="0" smtClean="0"/>
              <a:t>                 можно менять содержимое каталогов controllers/, lang/, models/, views/, </a:t>
            </a:r>
          </a:p>
          <a:p>
            <a:r>
              <a:rPr lang="ru-RU" dirty="0" smtClean="0"/>
              <a:t>                 xml/, автоматически создаваемых при использовании </a:t>
            </a:r>
            <a:r>
              <a:rPr lang="en-US" dirty="0" smtClean="0"/>
              <a:t>case</a:t>
            </a:r>
            <a:r>
              <a:rPr lang="ru-RU" dirty="0" smtClean="0"/>
              <a:t>-средств</a:t>
            </a:r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194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97" y="70659"/>
            <a:ext cx="8596640" cy="86517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Инструментальная РНР-платформа </a:t>
            </a:r>
            <a:r>
              <a:rPr lang="en-US" sz="2800" b="1" dirty="0" smtClean="0">
                <a:solidFill>
                  <a:srgbClr val="0070C0"/>
                </a:solidFill>
              </a:rPr>
              <a:t>Wad-er</a:t>
            </a:r>
            <a:r>
              <a:rPr lang="ru-RU" sz="2800" b="1" dirty="0" smtClean="0">
                <a:solidFill>
                  <a:srgbClr val="0070C0"/>
                </a:solidFill>
              </a:rPr>
              <a:t/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Отличительные особенности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529" y="1199868"/>
            <a:ext cx="882171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dirty="0" smtClean="0"/>
              <a:t>–</a:t>
            </a:r>
            <a:r>
              <a:rPr lang="en-US" b="1" i="1" dirty="0" smtClean="0"/>
              <a:t>      </a:t>
            </a:r>
            <a:r>
              <a:rPr lang="ru-RU" b="1" i="1" dirty="0" smtClean="0"/>
              <a:t>      </a:t>
            </a:r>
            <a:r>
              <a:rPr lang="ru-RU" b="1" cap="all" dirty="0" smtClean="0">
                <a:solidFill>
                  <a:srgbClr val="002060"/>
                </a:solidFill>
              </a:rPr>
              <a:t>два варианта реализации MVC паттерна</a:t>
            </a:r>
            <a:r>
              <a:rPr lang="ru-RU" cap="all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позволяют проектировать </a:t>
            </a:r>
          </a:p>
          <a:p>
            <a:r>
              <a:rPr lang="ru-RU" dirty="0" smtClean="0"/>
              <a:t>                 приложения комбинируя эти способы формирования выходного HTML кода </a:t>
            </a:r>
          </a:p>
          <a:p>
            <a:r>
              <a:rPr lang="ru-RU" dirty="0" smtClean="0"/>
              <a:t>                 страницы для использования преимуществ каждого из них. </a:t>
            </a:r>
          </a:p>
          <a:p>
            <a:r>
              <a:rPr lang="ru-RU" dirty="0" smtClean="0"/>
              <a:t>                 Оптимальная структура MVC: «тонкий контроллер - толстая модель», </a:t>
            </a:r>
          </a:p>
          <a:p>
            <a:r>
              <a:rPr lang="ru-RU" dirty="0" smtClean="0"/>
              <a:t>                 т.е. вся бизнес-логика сосредоточена в модели </a:t>
            </a:r>
          </a:p>
          <a:p>
            <a:pPr lvl="0">
              <a:spcBef>
                <a:spcPts val="1200"/>
              </a:spcBef>
            </a:pPr>
            <a:r>
              <a:rPr lang="ru-RU" dirty="0" smtClean="0"/>
              <a:t>–</a:t>
            </a:r>
            <a:r>
              <a:rPr lang="en-US" b="1" i="1" dirty="0" smtClean="0"/>
              <a:t>      </a:t>
            </a:r>
            <a:r>
              <a:rPr lang="ru-RU" b="1" i="1" dirty="0" smtClean="0"/>
              <a:t>      </a:t>
            </a:r>
            <a:r>
              <a:rPr lang="ru-RU" b="1" cap="all" dirty="0" smtClean="0">
                <a:solidFill>
                  <a:srgbClr val="002060"/>
                </a:solidFill>
              </a:rPr>
              <a:t>применяются обычные html-шаблоны</a:t>
            </a:r>
            <a:r>
              <a:rPr lang="ru-RU" dirty="0" smtClean="0"/>
              <a:t>, не используются </a:t>
            </a:r>
          </a:p>
          <a:p>
            <a:pPr lvl="0"/>
            <a:r>
              <a:rPr lang="ru-RU" dirty="0" smtClean="0"/>
              <a:t>                 </a:t>
            </a:r>
            <a:r>
              <a:rPr lang="ru-RU" dirty="0" err="1" smtClean="0"/>
              <a:t>шаблонизаторы</a:t>
            </a:r>
            <a:r>
              <a:rPr lang="ru-RU" dirty="0" smtClean="0"/>
              <a:t>, но есть возможность их подключения</a:t>
            </a:r>
          </a:p>
          <a:p>
            <a:pPr>
              <a:spcBef>
                <a:spcPts val="1200"/>
              </a:spcBef>
            </a:pPr>
            <a:r>
              <a:rPr lang="ru-RU" dirty="0" smtClean="0"/>
              <a:t>–</a:t>
            </a:r>
            <a:r>
              <a:rPr lang="en-US" b="1" i="1" dirty="0" smtClean="0"/>
              <a:t>      </a:t>
            </a:r>
            <a:r>
              <a:rPr lang="ru-RU" b="1" i="1" dirty="0" smtClean="0"/>
              <a:t>      </a:t>
            </a:r>
            <a:r>
              <a:rPr lang="ru-RU" b="1" cap="all" dirty="0" smtClean="0">
                <a:solidFill>
                  <a:srgbClr val="002060"/>
                </a:solidFill>
              </a:rPr>
              <a:t>работа приложений на мобильных устройствах и планшетах</a:t>
            </a:r>
            <a:r>
              <a:rPr lang="ru-RU" dirty="0" smtClean="0"/>
              <a:t>. </a:t>
            </a:r>
          </a:p>
          <a:p>
            <a:r>
              <a:rPr lang="ru-RU" dirty="0" smtClean="0"/>
              <a:t>                Платформа </a:t>
            </a:r>
            <a:r>
              <a:rPr lang="en-US" b="1" dirty="0" smtClean="0"/>
              <a:t>Wad</a:t>
            </a:r>
            <a:r>
              <a:rPr lang="ru-RU" b="1" dirty="0" smtClean="0"/>
              <a:t>-</a:t>
            </a:r>
            <a:r>
              <a:rPr lang="en-US" b="1" dirty="0" err="1" smtClean="0"/>
              <a:t>er</a:t>
            </a:r>
            <a:r>
              <a:rPr lang="en-US" b="1" dirty="0" smtClean="0"/>
              <a:t> </a:t>
            </a:r>
            <a:r>
              <a:rPr lang="ru-RU" dirty="0" smtClean="0"/>
              <a:t>оттестирована на </a:t>
            </a:r>
            <a:r>
              <a:rPr lang="ru-RU" dirty="0" err="1" smtClean="0"/>
              <a:t>iphone</a:t>
            </a:r>
            <a:r>
              <a:rPr lang="ru-RU" dirty="0" smtClean="0"/>
              <a:t> </a:t>
            </a:r>
            <a:r>
              <a:rPr lang="ru-RU" dirty="0" err="1" smtClean="0"/>
              <a:t>safari</a:t>
            </a:r>
            <a:r>
              <a:rPr lang="ru-RU" dirty="0" smtClean="0"/>
              <a:t> и на </a:t>
            </a:r>
            <a:r>
              <a:rPr lang="ru-RU" dirty="0" err="1" smtClean="0"/>
              <a:t>android</a:t>
            </a:r>
            <a:r>
              <a:rPr lang="ru-RU" dirty="0" smtClean="0"/>
              <a:t> </a:t>
            </a:r>
            <a:r>
              <a:rPr lang="ru-RU" dirty="0" err="1" smtClean="0"/>
              <a:t>chrome</a:t>
            </a:r>
            <a:r>
              <a:rPr lang="ru-RU" dirty="0" smtClean="0"/>
              <a:t>. </a:t>
            </a:r>
          </a:p>
          <a:p>
            <a:r>
              <a:rPr lang="ru-RU" dirty="0" smtClean="0"/>
              <a:t>                Есть возможность писать под мобильные устройства API-клиенты, </a:t>
            </a:r>
          </a:p>
          <a:p>
            <a:r>
              <a:rPr lang="ru-RU" dirty="0" smtClean="0"/>
              <a:t>                которые управляют/получают данные с web-сервера</a:t>
            </a:r>
          </a:p>
          <a:p>
            <a:pPr>
              <a:spcBef>
                <a:spcPts val="1200"/>
              </a:spcBef>
            </a:pPr>
            <a:r>
              <a:rPr lang="ru-RU" dirty="0" smtClean="0"/>
              <a:t>–</a:t>
            </a:r>
            <a:r>
              <a:rPr lang="en-US" b="1" i="1" dirty="0" smtClean="0"/>
              <a:t>      </a:t>
            </a:r>
            <a:r>
              <a:rPr lang="ru-RU" b="1" i="1" dirty="0" smtClean="0"/>
              <a:t>      </a:t>
            </a:r>
            <a:r>
              <a:rPr lang="ru-RU" b="1" cap="all" dirty="0" smtClean="0">
                <a:solidFill>
                  <a:srgbClr val="002060"/>
                </a:solidFill>
              </a:rPr>
              <a:t>подробная техническая документация</a:t>
            </a:r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от разработчиков,</a:t>
            </a:r>
            <a:r>
              <a:rPr lang="ru-RU" b="1" i="1" dirty="0" smtClean="0"/>
              <a:t> </a:t>
            </a:r>
          </a:p>
          <a:p>
            <a:r>
              <a:rPr lang="ru-RU" b="1" i="1" dirty="0" smtClean="0"/>
              <a:t>                </a:t>
            </a:r>
            <a:r>
              <a:rPr lang="ru-RU" b="1" cap="all" dirty="0" smtClean="0">
                <a:solidFill>
                  <a:srgbClr val="002060"/>
                </a:solidFill>
              </a:rPr>
              <a:t>библиотека готовых приложений и примеров кода </a:t>
            </a:r>
            <a:r>
              <a:rPr lang="ru-RU" dirty="0" smtClean="0"/>
              <a:t>по использованию </a:t>
            </a:r>
          </a:p>
          <a:p>
            <a:r>
              <a:rPr lang="ru-RU" dirty="0" smtClean="0"/>
              <a:t>                 основных инструментов платформы</a:t>
            </a:r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194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537" y="184946"/>
            <a:ext cx="8816900" cy="40615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600" b="1" dirty="0">
                <a:solidFill>
                  <a:srgbClr val="0070C0"/>
                </a:solidFill>
              </a:rPr>
              <a:t>Инструментальная </a:t>
            </a:r>
            <a:r>
              <a:rPr lang="en-US" sz="2600" b="1" dirty="0">
                <a:solidFill>
                  <a:srgbClr val="0070C0"/>
                </a:solidFill>
              </a:rPr>
              <a:t>PHP-</a:t>
            </a:r>
            <a:r>
              <a:rPr lang="ru-RU" sz="2600" b="1" dirty="0">
                <a:solidFill>
                  <a:srgbClr val="0070C0"/>
                </a:solidFill>
              </a:rPr>
              <a:t>платформа </a:t>
            </a:r>
            <a:r>
              <a:rPr lang="en-US" sz="2600" b="1" dirty="0">
                <a:solidFill>
                  <a:srgbClr val="0070C0"/>
                </a:solidFill>
              </a:rPr>
              <a:t>Wad-er</a:t>
            </a:r>
            <a:r>
              <a:rPr lang="ru-RU" sz="2600" b="1" dirty="0">
                <a:solidFill>
                  <a:srgbClr val="0070C0"/>
                </a:solidFill>
              </a:rPr>
              <a:t>. </a:t>
            </a:r>
            <a:r>
              <a:rPr lang="en-US" sz="2600" b="1" dirty="0" smtClean="0">
                <a:solidFill>
                  <a:srgbClr val="0070C0"/>
                </a:solidFill>
              </a:rPr>
              <a:t>MVC</a:t>
            </a:r>
            <a:r>
              <a:rPr lang="ru-RU" sz="2600" b="1" dirty="0">
                <a:solidFill>
                  <a:srgbClr val="0070C0"/>
                </a:solidFill>
              </a:rPr>
              <a:t> </a:t>
            </a:r>
            <a:r>
              <a:rPr lang="ru-RU" sz="2600" b="1" dirty="0" smtClean="0">
                <a:solidFill>
                  <a:srgbClr val="0070C0"/>
                </a:solidFill>
              </a:rPr>
              <a:t>паттерны</a:t>
            </a:r>
            <a:endParaRPr lang="ru-RU" sz="2600" b="1" dirty="0">
              <a:solidFill>
                <a:srgbClr val="0070C0"/>
              </a:solidFill>
            </a:endParaRP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15896" y="612547"/>
            <a:ext cx="4712208" cy="582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57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87877"/>
            <a:ext cx="8396471" cy="86668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Инструментальная </a:t>
            </a:r>
            <a:r>
              <a:rPr lang="en-US" sz="2800" b="1" dirty="0">
                <a:solidFill>
                  <a:srgbClr val="0070C0"/>
                </a:solidFill>
              </a:rPr>
              <a:t>PHP-</a:t>
            </a:r>
            <a:r>
              <a:rPr lang="ru-RU" sz="2800" b="1" dirty="0">
                <a:solidFill>
                  <a:srgbClr val="0070C0"/>
                </a:solidFill>
              </a:rPr>
              <a:t>платформа </a:t>
            </a:r>
            <a:r>
              <a:rPr lang="en-US" sz="2800" b="1" dirty="0">
                <a:solidFill>
                  <a:srgbClr val="0070C0"/>
                </a:solidFill>
              </a:rPr>
              <a:t>Wad-er</a:t>
            </a:r>
            <a:r>
              <a:rPr lang="ru-RU" sz="2800" b="1" dirty="0">
                <a:solidFill>
                  <a:srgbClr val="0070C0"/>
                </a:solidFill>
              </a:rPr>
              <a:t>. Панель управления</a:t>
            </a:r>
            <a:r>
              <a:rPr lang="en-US" sz="2800" b="1" dirty="0">
                <a:solidFill>
                  <a:srgbClr val="0070C0"/>
                </a:solidFill>
              </a:rPr>
              <a:t> (</a:t>
            </a:r>
            <a:r>
              <a:rPr lang="ru-RU" sz="2800" b="1" dirty="0">
                <a:solidFill>
                  <a:srgbClr val="0070C0"/>
                </a:solidFill>
              </a:rPr>
              <a:t>админка</a:t>
            </a:r>
            <a:r>
              <a:rPr lang="en-US" sz="2800" b="1" dirty="0">
                <a:solidFill>
                  <a:srgbClr val="0070C0"/>
                </a:solidFill>
              </a:rPr>
              <a:t>)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6046" y="1361654"/>
            <a:ext cx="8047464" cy="3937367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</p:spTree>
    <p:extLst>
      <p:ext uri="{BB962C8B-B14F-4D97-AF65-F5344CB8AC3E}">
        <p14:creationId xmlns:p14="http://schemas.microsoft.com/office/powerpoint/2010/main" xmlns="" val="156703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87877"/>
            <a:ext cx="8396471" cy="86668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Инструментальная </a:t>
            </a:r>
            <a:r>
              <a:rPr lang="en-US" sz="2800" b="1" dirty="0">
                <a:solidFill>
                  <a:srgbClr val="0070C0"/>
                </a:solidFill>
              </a:rPr>
              <a:t>PHP-</a:t>
            </a:r>
            <a:r>
              <a:rPr lang="ru-RU" sz="2800" b="1" dirty="0">
                <a:solidFill>
                  <a:srgbClr val="0070C0"/>
                </a:solidFill>
              </a:rPr>
              <a:t>платформа </a:t>
            </a:r>
            <a:r>
              <a:rPr lang="en-US" sz="2800" b="1" dirty="0">
                <a:solidFill>
                  <a:srgbClr val="0070C0"/>
                </a:solidFill>
              </a:rPr>
              <a:t>Wad-er</a:t>
            </a:r>
            <a:r>
              <a:rPr lang="ru-RU" sz="2800" b="1" dirty="0">
                <a:solidFill>
                  <a:srgbClr val="0070C0"/>
                </a:solidFill>
              </a:rPr>
              <a:t>. Рабочий интерфейс </a:t>
            </a:r>
            <a:r>
              <a:rPr lang="en-US" sz="2800" b="1" dirty="0">
                <a:solidFill>
                  <a:srgbClr val="0070C0"/>
                </a:solidFill>
              </a:rPr>
              <a:t>web-</a:t>
            </a:r>
            <a:r>
              <a:rPr lang="ru-RU" sz="2800" b="1" dirty="0">
                <a:solidFill>
                  <a:srgbClr val="0070C0"/>
                </a:solidFill>
              </a:rPr>
              <a:t>приложения (сайт)</a:t>
            </a: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8546" y="1224863"/>
            <a:ext cx="7759235" cy="467376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874" y="6022564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572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"/>
            <a:ext cx="9144000" cy="42272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12427" y="4502019"/>
            <a:ext cx="8955372" cy="1833949"/>
          </a:xfrm>
        </p:spPr>
        <p:txBody>
          <a:bodyPr>
            <a:normAutofit fontScale="90000"/>
          </a:bodyPr>
          <a:lstStyle/>
          <a:p>
            <a:pPr algn="l">
              <a:spcBef>
                <a:spcPts val="1800"/>
              </a:spcBef>
            </a:pPr>
            <a:r>
              <a:rPr lang="ru-RU" b="1" dirty="0" smtClean="0">
                <a:solidFill>
                  <a:srgbClr val="C00000"/>
                </a:solidFill>
              </a:rPr>
              <a:t>Корпоративная информационная система </a:t>
            </a:r>
            <a:r>
              <a:rPr lang="en-US" b="1" dirty="0" smtClean="0">
                <a:solidFill>
                  <a:srgbClr val="C00000"/>
                </a:solidFill>
              </a:rPr>
              <a:t>wBsuite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r>
              <a:rPr lang="ru-RU" b="1" dirty="0">
                <a:solidFill>
                  <a:srgbClr val="C00000"/>
                </a:solidFill>
              </a:rPr>
              <a:t>– открытая </a:t>
            </a:r>
            <a:r>
              <a:rPr lang="ru-RU" b="1" dirty="0" smtClean="0">
                <a:solidFill>
                  <a:srgbClr val="C00000"/>
                </a:solidFill>
              </a:rPr>
              <a:t>платформа для создания портальных решений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xicom_logo_white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6215" y="245793"/>
            <a:ext cx="2435962" cy="460858"/>
          </a:xfrm>
          <a:prstGeom prst="rect">
            <a:avLst/>
          </a:prstGeom>
        </p:spPr>
      </p:pic>
      <p:sp>
        <p:nvSpPr>
          <p:cNvPr id="12" name="Заголовок 5"/>
          <p:cNvSpPr txBox="1">
            <a:spLocks/>
          </p:cNvSpPr>
          <p:nvPr/>
        </p:nvSpPr>
        <p:spPr>
          <a:xfrm>
            <a:off x="3814997" y="1406049"/>
            <a:ext cx="5252802" cy="1833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 smtClean="0">
                <a:solidFill>
                  <a:schemeClr val="bg1"/>
                </a:solidFill>
              </a:rPr>
              <a:t>Web</a:t>
            </a:r>
            <a:r>
              <a:rPr lang="ru-RU" b="1" dirty="0" smtClean="0">
                <a:solidFill>
                  <a:schemeClr val="bg1"/>
                </a:solidFill>
              </a:rPr>
              <a:t>-решения для управления бизнесом на платформе </a:t>
            </a:r>
            <a:r>
              <a:rPr lang="en-US" b="1" dirty="0" smtClean="0">
                <a:solidFill>
                  <a:schemeClr val="bg1"/>
                </a:solidFill>
              </a:rPr>
              <a:t>Wad-er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2779" y="1406049"/>
            <a:ext cx="3188765" cy="189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896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530" y="146087"/>
            <a:ext cx="8661621" cy="372771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Система </a:t>
            </a:r>
            <a:r>
              <a:rPr lang="ru-RU" sz="2800" b="1" dirty="0">
                <a:solidFill>
                  <a:srgbClr val="0070C0"/>
                </a:solidFill>
              </a:rPr>
              <a:t>Wad-er Business Suite </a:t>
            </a:r>
            <a:r>
              <a:rPr lang="en-US" sz="2800" b="1" dirty="0">
                <a:solidFill>
                  <a:srgbClr val="0070C0"/>
                </a:solidFill>
              </a:rPr>
              <a:t>(wBsuite)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7319" y="587503"/>
            <a:ext cx="879922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000" dirty="0" smtClean="0"/>
              <a:t>Система </a:t>
            </a:r>
            <a:r>
              <a:rPr lang="ru-RU" sz="2000" b="1" dirty="0" smtClean="0"/>
              <a:t>wBsuite </a:t>
            </a:r>
            <a:r>
              <a:rPr lang="ru-RU" sz="2000" dirty="0" smtClean="0">
                <a:solidFill>
                  <a:srgbClr val="002060"/>
                </a:solidFill>
              </a:rPr>
              <a:t>– </a:t>
            </a:r>
            <a:r>
              <a:rPr lang="ru-RU" sz="2000" b="1" cap="all" dirty="0" smtClean="0">
                <a:solidFill>
                  <a:srgbClr val="C00000"/>
                </a:solidFill>
              </a:rPr>
              <a:t>кросс-платформенная мультиязычная корпоративная информационная система</a:t>
            </a:r>
            <a:r>
              <a:rPr lang="ru-RU" sz="2000" b="1" cap="all" dirty="0">
                <a:solidFill>
                  <a:srgbClr val="C00000"/>
                </a:solidFill>
              </a:rPr>
              <a:t> </a:t>
            </a:r>
            <a:r>
              <a:rPr lang="ru-RU" sz="2000" dirty="0" smtClean="0"/>
              <a:t>– пакет бизнес-приложений, созданных и функционирующих на базе </a:t>
            </a:r>
            <a:r>
              <a:rPr lang="en-US" sz="2000" dirty="0" smtClean="0"/>
              <a:t>PHP</a:t>
            </a:r>
            <a:r>
              <a:rPr lang="ru-RU" sz="2000" dirty="0" smtClean="0"/>
              <a:t>-платформы</a:t>
            </a:r>
            <a:r>
              <a:rPr lang="ru-RU" sz="2000" b="1" cap="all" dirty="0" smtClean="0"/>
              <a:t> </a:t>
            </a:r>
            <a:r>
              <a:rPr lang="ru-RU" sz="2000" b="1" dirty="0" smtClean="0"/>
              <a:t>Wad-er</a:t>
            </a:r>
          </a:p>
          <a:p>
            <a:pPr>
              <a:spcBef>
                <a:spcPts val="1200"/>
              </a:spcBef>
            </a:pPr>
            <a:r>
              <a:rPr lang="ru-RU" sz="2000" dirty="0"/>
              <a:t>Система</a:t>
            </a:r>
            <a:r>
              <a:rPr lang="ru-RU" sz="2000" i="1" dirty="0"/>
              <a:t> </a:t>
            </a:r>
            <a:r>
              <a:rPr lang="en-US" sz="2000" b="1" dirty="0"/>
              <a:t>wBsuite</a:t>
            </a:r>
            <a:r>
              <a:rPr lang="ru-RU" sz="2000" dirty="0"/>
              <a:t> содержит ряд инструментов управления – </a:t>
            </a:r>
            <a:r>
              <a:rPr lang="ru-RU" sz="2000" b="1" dirty="0"/>
              <a:t>CRM</a:t>
            </a:r>
            <a:r>
              <a:rPr lang="ru-RU" sz="2000" dirty="0"/>
              <a:t>, </a:t>
            </a:r>
            <a:r>
              <a:rPr lang="ru-RU" sz="2000" b="1" dirty="0"/>
              <a:t>ACM</a:t>
            </a:r>
            <a:r>
              <a:rPr lang="ru-RU" sz="2000" dirty="0"/>
              <a:t> (адаптивный кейс-менеджмент ), </a:t>
            </a:r>
            <a:r>
              <a:rPr lang="ru-RU" sz="2000" b="1" dirty="0"/>
              <a:t>PM </a:t>
            </a:r>
            <a:r>
              <a:rPr lang="ru-RU" sz="2000" dirty="0"/>
              <a:t>(управление проектами), </a:t>
            </a:r>
            <a:r>
              <a:rPr lang="en-US" sz="2000" b="1" dirty="0"/>
              <a:t>Workflow</a:t>
            </a:r>
            <a:r>
              <a:rPr lang="ru-RU" sz="2000" dirty="0"/>
              <a:t> (управление бизнес-процессами), </a:t>
            </a:r>
            <a:r>
              <a:rPr lang="en-US" sz="2000" b="1" dirty="0"/>
              <a:t>Docflow</a:t>
            </a:r>
            <a:r>
              <a:rPr lang="ru-RU" sz="2000" dirty="0"/>
              <a:t> (электронный документооборот), </a:t>
            </a:r>
            <a:r>
              <a:rPr lang="en-US" sz="2000" b="1" dirty="0"/>
              <a:t>Service Desk</a:t>
            </a:r>
            <a:r>
              <a:rPr lang="ru-RU" sz="2000" b="1" dirty="0"/>
              <a:t> </a:t>
            </a:r>
            <a:r>
              <a:rPr lang="ru-RU" sz="2000" dirty="0"/>
              <a:t>(управление инцидентами), </a:t>
            </a:r>
            <a:r>
              <a:rPr lang="ru-RU" sz="2000" b="1" dirty="0"/>
              <a:t>ECM</a:t>
            </a:r>
            <a:r>
              <a:rPr lang="ru-RU" sz="2000" dirty="0"/>
              <a:t> (управление корпоративным контентом) и систему электронной коммерции (</a:t>
            </a:r>
            <a:r>
              <a:rPr lang="ru-RU" sz="2000" b="1" dirty="0"/>
              <a:t>E-Business</a:t>
            </a:r>
            <a:r>
              <a:rPr lang="ru-RU" sz="2000" dirty="0"/>
              <a:t>)</a:t>
            </a:r>
          </a:p>
          <a:p>
            <a:pPr>
              <a:spcBef>
                <a:spcPts val="1200"/>
              </a:spcBef>
            </a:pPr>
            <a:r>
              <a:rPr lang="ru-RU" sz="2000" dirty="0" smtClean="0"/>
              <a:t>Система </a:t>
            </a:r>
            <a:r>
              <a:rPr lang="ru-RU" sz="2000" b="1" dirty="0"/>
              <a:t>wBsuite</a:t>
            </a:r>
            <a:r>
              <a:rPr lang="ru-RU" sz="2000" dirty="0"/>
              <a:t> – </a:t>
            </a:r>
            <a:r>
              <a:rPr lang="ru-RU" sz="2000" dirty="0" smtClean="0"/>
              <a:t>платформа </a:t>
            </a:r>
            <a:r>
              <a:rPr lang="ru-RU" sz="2000" dirty="0"/>
              <a:t>для создания </a:t>
            </a:r>
            <a:r>
              <a:rPr lang="ru-RU" sz="2000" b="1" dirty="0">
                <a:solidFill>
                  <a:srgbClr val="002060"/>
                </a:solidFill>
              </a:rPr>
              <a:t>В2В-В2С-порталов электронной коммерции и В2Е-внутрикорпоративных порталов приложений</a:t>
            </a:r>
            <a:r>
              <a:rPr lang="ru-RU" sz="2000" dirty="0"/>
              <a:t>, с помощью </a:t>
            </a:r>
            <a:r>
              <a:rPr lang="en-US" sz="2000" b="1" dirty="0"/>
              <a:t>API</a:t>
            </a:r>
            <a:r>
              <a:rPr lang="en-US" sz="2000" dirty="0"/>
              <a:t> </a:t>
            </a:r>
            <a:r>
              <a:rPr lang="ru-RU" sz="2000" dirty="0" smtClean="0"/>
              <a:t>интегрируется </a:t>
            </a:r>
            <a:r>
              <a:rPr lang="ru-RU" sz="2000" dirty="0"/>
              <a:t>с </a:t>
            </a:r>
            <a:r>
              <a:rPr lang="en-US" sz="2000" dirty="0"/>
              <a:t>ERP</a:t>
            </a:r>
            <a:r>
              <a:rPr lang="ru-RU" sz="2000" dirty="0"/>
              <a:t>-системами, WMS-системами, платежными </a:t>
            </a:r>
            <a:r>
              <a:rPr lang="ru-RU" sz="2000" dirty="0" smtClean="0"/>
              <a:t>системами, социальными сетями и </a:t>
            </a:r>
            <a:r>
              <a:rPr lang="ru-RU" sz="2000" dirty="0"/>
              <a:t>др. </a:t>
            </a:r>
          </a:p>
          <a:p>
            <a:pPr>
              <a:spcBef>
                <a:spcPts val="1200"/>
              </a:spcBef>
            </a:pPr>
            <a:r>
              <a:rPr lang="ru-RU" sz="2000" dirty="0"/>
              <a:t>Платформа </a:t>
            </a:r>
            <a:r>
              <a:rPr lang="en-US" sz="2000" b="1" dirty="0"/>
              <a:t>Wad-er</a:t>
            </a:r>
            <a:r>
              <a:rPr lang="en-US" sz="2000" dirty="0"/>
              <a:t> </a:t>
            </a:r>
            <a:r>
              <a:rPr lang="ru-RU" sz="2000" dirty="0"/>
              <a:t>позволяет дорабатывать "под клиента" </a:t>
            </a:r>
            <a:r>
              <a:rPr lang="ru-RU" sz="2000" dirty="0" smtClean="0"/>
              <a:t>функциональность и </a:t>
            </a:r>
            <a:r>
              <a:rPr lang="ru-RU" sz="2000" dirty="0"/>
              <a:t>дизайн порталов, интерфейс и бизнес-</a:t>
            </a:r>
            <a:r>
              <a:rPr lang="ru-RU" sz="2000" dirty="0" smtClean="0"/>
              <a:t>логику </a:t>
            </a:r>
          </a:p>
          <a:p>
            <a:pPr>
              <a:spcBef>
                <a:spcPts val="1200"/>
              </a:spcBef>
            </a:pPr>
            <a:r>
              <a:rPr lang="ru-RU" sz="2000" dirty="0"/>
              <a:t>Система </a:t>
            </a:r>
            <a:r>
              <a:rPr lang="ru-RU" sz="2000" b="1" dirty="0"/>
              <a:t>wBsuite </a:t>
            </a:r>
            <a:r>
              <a:rPr lang="ru-RU" sz="2000" dirty="0"/>
              <a:t>поставляется с </a:t>
            </a:r>
            <a:r>
              <a:rPr lang="ru-RU" sz="2000" b="1" dirty="0"/>
              <a:t>открытым кодом  (</a:t>
            </a:r>
            <a:r>
              <a:rPr lang="en-US" sz="2000" b="1" dirty="0"/>
              <a:t>open source)</a:t>
            </a: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0293" y="5860169"/>
            <a:ext cx="1341517" cy="79587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</p:spTree>
    <p:extLst>
      <p:ext uri="{BB962C8B-B14F-4D97-AF65-F5344CB8AC3E}">
        <p14:creationId xmlns:p14="http://schemas.microsoft.com/office/powerpoint/2010/main" xmlns="" val="221269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1186" y="79375"/>
            <a:ext cx="8269251" cy="572697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Концепция развития и поддержки Системы </a:t>
            </a:r>
            <a:r>
              <a:rPr lang="en-US" sz="2800" b="1" dirty="0">
                <a:solidFill>
                  <a:srgbClr val="0070C0"/>
                </a:solidFill>
              </a:rPr>
              <a:t>wBsuite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4798" y="748223"/>
            <a:ext cx="87392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sz="2000" dirty="0" smtClean="0"/>
              <a:t>  Система </a:t>
            </a:r>
            <a:r>
              <a:rPr lang="ru-RU" sz="2000" b="1" dirty="0" smtClean="0"/>
              <a:t>wBsuite </a:t>
            </a:r>
            <a:r>
              <a:rPr lang="ru-RU" sz="2000" dirty="0" smtClean="0"/>
              <a:t>поставляются с </a:t>
            </a:r>
            <a:r>
              <a:rPr lang="ru-RU" sz="2000" b="1" dirty="0" smtClean="0"/>
              <a:t>открытым кодом </a:t>
            </a:r>
            <a:r>
              <a:rPr lang="ru-RU" sz="2000" dirty="0" smtClean="0"/>
              <a:t>(</a:t>
            </a:r>
            <a:r>
              <a:rPr lang="en-US" sz="2000" b="1" dirty="0" smtClean="0"/>
              <a:t>open source</a:t>
            </a:r>
            <a:r>
              <a:rPr lang="ru-RU" sz="2000" dirty="0" smtClean="0"/>
              <a:t>)</a:t>
            </a:r>
          </a:p>
          <a:p>
            <a:pPr marL="285750" indent="-285750">
              <a:spcBef>
                <a:spcPts val="1200"/>
              </a:spcBef>
              <a:buFont typeface="Wingdings" pitchFamily="2" charset="2"/>
              <a:buChar char="§"/>
            </a:pPr>
            <a:r>
              <a:rPr lang="ru-RU" sz="2000" dirty="0" smtClean="0"/>
              <a:t>  для лицензирования используется Стандартная Общественная Лицензия 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      GNU </a:t>
            </a:r>
            <a:r>
              <a:rPr lang="en-US" sz="2000" b="1" dirty="0" smtClean="0"/>
              <a:t>GPL v</a:t>
            </a:r>
            <a:r>
              <a:rPr lang="ru-RU" sz="2000" b="1" dirty="0" smtClean="0"/>
              <a:t>.3</a:t>
            </a:r>
            <a:r>
              <a:rPr lang="ru-RU" sz="2000" dirty="0" smtClean="0"/>
              <a:t>, которая </a:t>
            </a:r>
            <a:r>
              <a:rPr lang="ru-RU" sz="2000" b="1" dirty="0"/>
              <a:t>позволяет внесение изменений в исходный код </a:t>
            </a:r>
          </a:p>
          <a:p>
            <a:r>
              <a:rPr lang="ru-RU" sz="2000" b="1" dirty="0"/>
              <a:t>      </a:t>
            </a:r>
            <a:r>
              <a:rPr lang="ru-RU" sz="2000" b="1" dirty="0" smtClean="0"/>
              <a:t> и </a:t>
            </a:r>
            <a:r>
              <a:rPr lang="ru-RU" sz="2000" b="1" dirty="0"/>
              <a:t>коммерческое использование программы или ее частей</a:t>
            </a:r>
          </a:p>
          <a:p>
            <a:pPr marL="285750" indent="-285750">
              <a:spcBef>
                <a:spcPts val="1200"/>
              </a:spcBef>
              <a:buFont typeface="Wingdings" pitchFamily="2" charset="2"/>
              <a:buChar char="§"/>
            </a:pPr>
            <a:r>
              <a:rPr lang="ru-RU" sz="2000" dirty="0" smtClean="0"/>
              <a:t>  модули Системы </a:t>
            </a:r>
            <a:r>
              <a:rPr lang="ru-RU" sz="2000" b="1" dirty="0" smtClean="0"/>
              <a:t>wBsuite </a:t>
            </a:r>
            <a:r>
              <a:rPr lang="ru-RU" sz="2000" dirty="0" smtClean="0"/>
              <a:t>имеют базовую </a:t>
            </a:r>
            <a:r>
              <a:rPr lang="ru-RU" sz="2000" b="1" dirty="0"/>
              <a:t>(</a:t>
            </a:r>
            <a:r>
              <a:rPr lang="en-US" sz="2000" b="1" dirty="0"/>
              <a:t>free </a:t>
            </a:r>
            <a:r>
              <a:rPr lang="en-US" sz="2000" b="1" dirty="0" smtClean="0"/>
              <a:t>software</a:t>
            </a:r>
            <a:r>
              <a:rPr lang="ru-RU" sz="2000" b="1" dirty="0" smtClean="0"/>
              <a:t>) </a:t>
            </a:r>
            <a:r>
              <a:rPr lang="ru-RU" sz="2000" dirty="0" smtClean="0"/>
              <a:t>и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коммерческие версии       </a:t>
            </a:r>
            <a:endParaRPr lang="ru-RU" sz="2000" b="1" dirty="0" smtClean="0"/>
          </a:p>
          <a:p>
            <a:pPr marL="285750" indent="-285750">
              <a:spcBef>
                <a:spcPts val="1200"/>
              </a:spcBef>
              <a:buFont typeface="Wingdings" pitchFamily="2" charset="2"/>
              <a:buChar char="§"/>
            </a:pPr>
            <a:r>
              <a:rPr lang="ru-RU" sz="2000" dirty="0" smtClean="0"/>
              <a:t>  </a:t>
            </a:r>
            <a:r>
              <a:rPr lang="ru-RU" sz="2000" b="1" dirty="0" smtClean="0"/>
              <a:t>варианты предоставления платных версий </a:t>
            </a:r>
            <a:r>
              <a:rPr lang="ru-RU" sz="2000" dirty="0" smtClean="0"/>
              <a:t>– </a:t>
            </a:r>
            <a:r>
              <a:rPr lang="en-US" sz="2000" b="1" dirty="0" smtClean="0"/>
              <a:t>on</a:t>
            </a:r>
            <a:r>
              <a:rPr lang="ru-RU" sz="2000" b="1" dirty="0" smtClean="0"/>
              <a:t>-</a:t>
            </a:r>
            <a:r>
              <a:rPr lang="en-US" sz="2000" b="1" dirty="0" smtClean="0"/>
              <a:t>site </a:t>
            </a:r>
            <a:r>
              <a:rPr lang="ru-RU" sz="2000" dirty="0" smtClean="0"/>
              <a:t>или </a:t>
            </a:r>
            <a:r>
              <a:rPr lang="en-US" sz="2000" b="1" dirty="0" smtClean="0"/>
              <a:t>on</a:t>
            </a:r>
            <a:r>
              <a:rPr lang="ru-RU" sz="2000" b="1" dirty="0" smtClean="0"/>
              <a:t>-</a:t>
            </a:r>
            <a:r>
              <a:rPr lang="en-US" sz="2000" b="1" dirty="0" smtClean="0"/>
              <a:t>demand</a:t>
            </a:r>
            <a:endParaRPr lang="ru-RU" sz="2000" b="1" dirty="0" smtClean="0"/>
          </a:p>
          <a:p>
            <a:pPr marL="285750" indent="-285750">
              <a:spcBef>
                <a:spcPts val="1200"/>
              </a:spcBef>
              <a:buFont typeface="Wingdings" pitchFamily="2" charset="2"/>
              <a:buChar char="§"/>
            </a:pPr>
            <a:r>
              <a:rPr lang="ru-RU" sz="2000" i="1" dirty="0" smtClean="0"/>
              <a:t>  </a:t>
            </a:r>
            <a:r>
              <a:rPr lang="ru-RU" sz="2000" dirty="0" smtClean="0"/>
              <a:t>компания КСИКОМ предоставляет </a:t>
            </a:r>
            <a:r>
              <a:rPr lang="ru-RU" sz="2000" b="1" dirty="0"/>
              <a:t>услуги по поддержке пользователей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(включая хостинг приложений), а также </a:t>
            </a:r>
            <a:r>
              <a:rPr lang="ru-RU" sz="2000" b="1" dirty="0"/>
              <a:t>по доработке существующих и </a:t>
            </a:r>
          </a:p>
          <a:p>
            <a:r>
              <a:rPr lang="ru-RU" sz="2000" b="1" dirty="0"/>
              <a:t>      </a:t>
            </a:r>
            <a:r>
              <a:rPr lang="ru-RU" sz="2000" b="1" dirty="0" smtClean="0"/>
              <a:t> </a:t>
            </a:r>
            <a:r>
              <a:rPr lang="ru-RU" sz="2000" b="1" dirty="0"/>
              <a:t>разработке новых модулей и бизнес-приложений</a:t>
            </a:r>
          </a:p>
          <a:p>
            <a:pPr marL="285750" indent="-285750">
              <a:spcBef>
                <a:spcPts val="1200"/>
              </a:spcBef>
              <a:buFont typeface="Wingdings" pitchFamily="2" charset="2"/>
              <a:buChar char="§"/>
            </a:pPr>
            <a:r>
              <a:rPr lang="ru-RU" sz="2000" i="1" dirty="0" smtClean="0"/>
              <a:t>  </a:t>
            </a:r>
            <a:r>
              <a:rPr lang="ru-RU" sz="2000" dirty="0" smtClean="0"/>
              <a:t>у клиентов поддерживается </a:t>
            </a:r>
            <a:r>
              <a:rPr lang="ru-RU" sz="2000" b="1" dirty="0"/>
              <a:t>индивидуальные версии модулей</a:t>
            </a:r>
          </a:p>
          <a:p>
            <a:pPr marL="285750" indent="-285750">
              <a:spcBef>
                <a:spcPts val="1200"/>
              </a:spcBef>
              <a:buFont typeface="Wingdings" pitchFamily="2" charset="2"/>
              <a:buChar char="§"/>
            </a:pPr>
            <a:r>
              <a:rPr lang="ru-RU" sz="2000" dirty="0" smtClean="0"/>
              <a:t>  пользователи могут </a:t>
            </a:r>
            <a:r>
              <a:rPr lang="ru-RU" sz="2000" b="1" dirty="0"/>
              <a:t>самостоятельно дорабатывать модули </a:t>
            </a:r>
            <a:r>
              <a:rPr lang="ru-RU" sz="2000" dirty="0" smtClean="0"/>
              <a:t>под бизнес- 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процессы, </a:t>
            </a:r>
            <a:r>
              <a:rPr lang="en-US" sz="2000" dirty="0"/>
              <a:t> </a:t>
            </a:r>
            <a:r>
              <a:rPr lang="ru-RU" sz="2000" dirty="0" smtClean="0"/>
              <a:t>используя платформу </a:t>
            </a:r>
            <a:r>
              <a:rPr lang="ru-RU" sz="2000" b="1" dirty="0"/>
              <a:t>Wad-er</a:t>
            </a:r>
            <a:r>
              <a:rPr lang="ru-RU" sz="2000" dirty="0"/>
              <a:t> </a:t>
            </a:r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" name="Рисунок 12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0293" y="5860169"/>
            <a:ext cx="1341517" cy="79587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</p:spTree>
    <p:extLst>
      <p:ext uri="{BB962C8B-B14F-4D97-AF65-F5344CB8AC3E}">
        <p14:creationId xmlns:p14="http://schemas.microsoft.com/office/powerpoint/2010/main" xmlns="" val="136623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82364" y="97564"/>
            <a:ext cx="8711231" cy="479218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Конфигурация </a:t>
            </a:r>
            <a:r>
              <a:rPr lang="en-US" sz="2800" b="1" dirty="0" smtClean="0">
                <a:solidFill>
                  <a:srgbClr val="0070C0"/>
                </a:solidFill>
              </a:rPr>
              <a:t>wEbusiness</a:t>
            </a:r>
            <a:r>
              <a:rPr lang="ru-RU" sz="2800" b="1" dirty="0" smtClean="0">
                <a:solidFill>
                  <a:srgbClr val="0070C0"/>
                </a:solidFill>
              </a:rPr>
              <a:t>. Структура</a:t>
            </a:r>
            <a:endParaRPr lang="ru-RU" sz="2500" b="1" i="1" dirty="0">
              <a:solidFill>
                <a:srgbClr val="0070C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3609" y="1181893"/>
            <a:ext cx="8142897" cy="433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992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82364" y="52594"/>
            <a:ext cx="8711231" cy="479218"/>
          </a:xfrm>
        </p:spPr>
        <p:txBody>
          <a:bodyPr>
            <a:noAutofit/>
          </a:bodyPr>
          <a:lstStyle/>
          <a:p>
            <a:pPr algn="r"/>
            <a:r>
              <a:rPr lang="ru-RU" sz="2800" b="1" dirty="0">
                <a:solidFill>
                  <a:srgbClr val="0070C0"/>
                </a:solidFill>
              </a:rPr>
              <a:t>В2В-портал DeloPro-</a:t>
            </a:r>
            <a:r>
              <a:rPr lang="en-US" sz="2800" b="1" dirty="0">
                <a:solidFill>
                  <a:srgbClr val="0070C0"/>
                </a:solidFill>
              </a:rPr>
              <a:t>wBsuite</a:t>
            </a:r>
            <a:r>
              <a:rPr lang="ru-RU" sz="2800" b="1" dirty="0">
                <a:solidFill>
                  <a:srgbClr val="0070C0"/>
                </a:solidFill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</a:rPr>
              <a:t>Структура</a:t>
            </a:r>
            <a:endParaRPr lang="ru-RU" sz="2500" b="1" i="1" dirty="0">
              <a:solidFill>
                <a:srgbClr val="0070C0"/>
              </a:solidFill>
            </a:endParaRPr>
          </a:p>
        </p:txBody>
      </p:sp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2663" y="666469"/>
            <a:ext cx="5944966" cy="556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338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826" y="52594"/>
            <a:ext cx="8545818" cy="389616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</a:rPr>
              <a:t>В2В-портал DeloPro-</a:t>
            </a:r>
            <a:r>
              <a:rPr lang="en-US" sz="2800" b="1" dirty="0" smtClean="0">
                <a:solidFill>
                  <a:srgbClr val="0070C0"/>
                </a:solidFill>
              </a:rPr>
              <a:t>wBsuite</a:t>
            </a:r>
            <a:r>
              <a:rPr lang="ru-RU" sz="2800" b="1" dirty="0" smtClean="0">
                <a:solidFill>
                  <a:srgbClr val="0070C0"/>
                </a:solidFill>
              </a:rPr>
              <a:t>. Концепция</a:t>
            </a:r>
            <a:endParaRPr lang="ru-RU" sz="25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0024" y="522709"/>
            <a:ext cx="894397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В2В-портал логируется в Системе </a:t>
            </a:r>
            <a:r>
              <a:rPr lang="en-US" sz="2000" b="1" dirty="0" smtClean="0"/>
              <a:t>DeloPro</a:t>
            </a:r>
            <a:r>
              <a:rPr lang="ru-RU" sz="2000" dirty="0" smtClean="0"/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как отдельный пользователь</a:t>
            </a:r>
            <a:endParaRPr lang="ru-RU" sz="2000" b="1" dirty="0" smtClean="0"/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обмен информацией происходит </a:t>
            </a:r>
            <a:r>
              <a:rPr lang="ru-RU" sz="2000" b="1" dirty="0" smtClean="0">
                <a:solidFill>
                  <a:srgbClr val="C00000"/>
                </a:solidFill>
              </a:rPr>
              <a:t>через </a:t>
            </a:r>
            <a:r>
              <a:rPr lang="en-US" sz="2000" b="1" dirty="0" smtClean="0">
                <a:solidFill>
                  <a:srgbClr val="C00000"/>
                </a:solidFill>
              </a:rPr>
              <a:t>API</a:t>
            </a:r>
            <a:endParaRPr lang="ru-RU" sz="2000" b="1" dirty="0" smtClean="0"/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у корпоративного клиента </a:t>
            </a:r>
            <a:r>
              <a:rPr lang="ru-RU" sz="2000" b="1" dirty="0" smtClean="0">
                <a:solidFill>
                  <a:srgbClr val="C00000"/>
                </a:solidFill>
              </a:rPr>
              <a:t>произвольное число пользователей В2В-портала</a:t>
            </a:r>
            <a:r>
              <a:rPr lang="ru-RU" sz="2000" dirty="0" smtClean="0"/>
              <a:t>:</a:t>
            </a:r>
            <a:endParaRPr lang="ru-RU" sz="2000" dirty="0"/>
          </a:p>
          <a:p>
            <a:pPr marL="742950" lvl="1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cap="small" dirty="0">
                <a:solidFill>
                  <a:srgbClr val="C00000"/>
                </a:solidFill>
              </a:rPr>
              <a:t>распорядитель</a:t>
            </a:r>
            <a:r>
              <a:rPr lang="ru-RU" sz="2000" b="1" dirty="0"/>
              <a:t> </a:t>
            </a:r>
            <a:r>
              <a:rPr lang="ru-RU" sz="2000" dirty="0"/>
              <a:t>с правом </a:t>
            </a:r>
            <a:r>
              <a:rPr lang="ru-RU" sz="2000" b="1" dirty="0" smtClean="0"/>
              <a:t>создания</a:t>
            </a:r>
            <a:r>
              <a:rPr lang="ru-RU" sz="2000" dirty="0" smtClean="0"/>
              <a:t> (доступен полный перечень товаров), </a:t>
            </a:r>
            <a:r>
              <a:rPr lang="ru-RU" sz="2000" b="1" dirty="0" smtClean="0"/>
              <a:t>коррекции</a:t>
            </a:r>
            <a:r>
              <a:rPr lang="ru-RU" sz="2000" dirty="0" smtClean="0"/>
              <a:t> </a:t>
            </a:r>
            <a:r>
              <a:rPr lang="ru-RU" sz="2000" dirty="0"/>
              <a:t>и </a:t>
            </a:r>
            <a:r>
              <a:rPr lang="ru-RU" sz="2000" b="1" dirty="0"/>
              <a:t>подтверждения</a:t>
            </a:r>
            <a:r>
              <a:rPr lang="ru-RU" sz="2000" dirty="0"/>
              <a:t> всех заказов </a:t>
            </a:r>
            <a:r>
              <a:rPr lang="ru-RU" sz="2000" dirty="0" smtClean="0"/>
              <a:t>портала (для формирования </a:t>
            </a:r>
            <a:r>
              <a:rPr lang="en-US" sz="2000" dirty="0" smtClean="0"/>
              <a:t>ERP-</a:t>
            </a:r>
            <a:r>
              <a:rPr lang="ru-RU" sz="2000" dirty="0" smtClean="0"/>
              <a:t>заказов или заявок покупателей в Системе </a:t>
            </a:r>
            <a:r>
              <a:rPr lang="en-US" sz="2000" b="1" dirty="0" smtClean="0"/>
              <a:t>DeloPro</a:t>
            </a:r>
            <a:r>
              <a:rPr lang="en-US" sz="2000" dirty="0" smtClean="0"/>
              <a:t>)</a:t>
            </a:r>
            <a:r>
              <a:rPr lang="ru-RU" sz="2000" dirty="0" smtClean="0"/>
              <a:t>, </a:t>
            </a:r>
            <a:r>
              <a:rPr lang="ru-RU" sz="2000" b="1" dirty="0"/>
              <a:t>добавления сотрудников и задания их </a:t>
            </a:r>
            <a:r>
              <a:rPr lang="ru-RU" sz="2000" b="1" dirty="0" smtClean="0"/>
              <a:t>прав, просмотра </a:t>
            </a:r>
            <a:r>
              <a:rPr lang="en-US" sz="2000" b="1" dirty="0" smtClean="0"/>
              <a:t>ERP</a:t>
            </a:r>
            <a:r>
              <a:rPr lang="ru-RU" sz="2000" b="1" dirty="0" smtClean="0"/>
              <a:t>-отчетности</a:t>
            </a:r>
            <a:endParaRPr lang="ru-RU" sz="2000" b="1" dirty="0"/>
          </a:p>
          <a:p>
            <a:pPr marL="742950" lvl="1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cap="small" dirty="0" smtClean="0">
                <a:solidFill>
                  <a:srgbClr val="C00000"/>
                </a:solidFill>
              </a:rPr>
              <a:t>сотрудники</a:t>
            </a:r>
            <a:r>
              <a:rPr lang="ru-RU" sz="2000" dirty="0" smtClean="0"/>
              <a:t> с правом </a:t>
            </a:r>
            <a:r>
              <a:rPr lang="ru-RU" sz="2000" b="1" dirty="0" smtClean="0"/>
              <a:t>создания</a:t>
            </a:r>
            <a:r>
              <a:rPr lang="ru-RU" sz="2000" dirty="0" smtClean="0"/>
              <a:t> заказов (доступен</a:t>
            </a:r>
            <a:r>
              <a:rPr lang="en-US" sz="2000" dirty="0" smtClean="0"/>
              <a:t> </a:t>
            </a:r>
            <a:r>
              <a:rPr lang="ru-RU" sz="2000" dirty="0" smtClean="0"/>
              <a:t>ограниченный перечень товаров с ценами или без)</a:t>
            </a:r>
          </a:p>
          <a:p>
            <a:pPr marL="284400" lvl="1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у </a:t>
            </a:r>
            <a:r>
              <a:rPr lang="ru-RU" sz="2000" b="1" dirty="0">
                <a:solidFill>
                  <a:srgbClr val="C00000"/>
                </a:solidFill>
              </a:rPr>
              <a:t>корпоративного клиента-родителя </a:t>
            </a:r>
            <a:r>
              <a:rPr lang="ru-RU" sz="2000" dirty="0"/>
              <a:t>могут быть </a:t>
            </a:r>
            <a:r>
              <a:rPr lang="ru-RU" sz="2000" b="1" dirty="0">
                <a:solidFill>
                  <a:srgbClr val="C00000"/>
                </a:solidFill>
              </a:rPr>
              <a:t>подчиненные корпоративные </a:t>
            </a:r>
            <a:r>
              <a:rPr lang="ru-RU" sz="2000" b="1" dirty="0" smtClean="0">
                <a:solidFill>
                  <a:srgbClr val="C00000"/>
                </a:solidFill>
              </a:rPr>
              <a:t>клиенты-дочки</a:t>
            </a:r>
            <a:r>
              <a:rPr lang="ru-RU" sz="2000" dirty="0"/>
              <a:t> </a:t>
            </a:r>
            <a:r>
              <a:rPr lang="ru-RU" sz="2000" dirty="0" smtClean="0"/>
              <a:t>со своими сотрудниками</a:t>
            </a:r>
          </a:p>
          <a:p>
            <a:pPr marL="284400" lvl="1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>
                <a:solidFill>
                  <a:srgbClr val="C00000"/>
                </a:solidFill>
              </a:rPr>
              <a:t>связь сотрудника с корпоративным клиентом </a:t>
            </a:r>
            <a:r>
              <a:rPr lang="ru-RU" sz="2000" dirty="0"/>
              <a:t>определяет юридическое лицо, на которое  формируются </a:t>
            </a:r>
            <a:r>
              <a:rPr lang="en-US" sz="2000" dirty="0"/>
              <a:t>ERP-</a:t>
            </a:r>
            <a:r>
              <a:rPr lang="ru-RU" sz="2000" dirty="0"/>
              <a:t>заказы </a:t>
            </a:r>
          </a:p>
          <a:p>
            <a:pPr marL="284400" lvl="1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связь сотрудника с </a:t>
            </a:r>
            <a:r>
              <a:rPr lang="ru-RU" sz="2000" b="1" dirty="0">
                <a:solidFill>
                  <a:srgbClr val="C00000"/>
                </a:solidFill>
              </a:rPr>
              <a:t>точкой </a:t>
            </a:r>
            <a:r>
              <a:rPr lang="ru-RU" sz="2000" b="1" dirty="0" smtClean="0">
                <a:solidFill>
                  <a:srgbClr val="C00000"/>
                </a:solidFill>
              </a:rPr>
              <a:t>доставки </a:t>
            </a:r>
            <a:r>
              <a:rPr lang="ru-RU" sz="2000" dirty="0" smtClean="0"/>
              <a:t>позволяет формировать </a:t>
            </a:r>
            <a:r>
              <a:rPr lang="en-US" sz="2000" dirty="0" smtClean="0"/>
              <a:t>ERP-</a:t>
            </a:r>
            <a:r>
              <a:rPr lang="ru-RU" sz="2000" dirty="0" smtClean="0"/>
              <a:t>заказы </a:t>
            </a:r>
            <a:r>
              <a:rPr lang="ru-RU" sz="2000" dirty="0"/>
              <a:t>в ближайшем региональном представительстве (филиале) </a:t>
            </a:r>
            <a:r>
              <a:rPr lang="ru-RU" sz="2000" dirty="0" smtClean="0"/>
              <a:t>поставщика</a:t>
            </a:r>
          </a:p>
          <a:p>
            <a:pPr marL="284400" lvl="1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связь точки доставки со складом </a:t>
            </a:r>
            <a:r>
              <a:rPr lang="ru-RU" sz="2000" dirty="0" smtClean="0"/>
              <a:t>позволяет отображать в каталоге товаров портала складские остатки товаров в регионах</a:t>
            </a:r>
          </a:p>
        </p:txBody>
      </p:sp>
    </p:spTree>
    <p:extLst>
      <p:ext uri="{BB962C8B-B14F-4D97-AF65-F5344CB8AC3E}">
        <p14:creationId xmlns:p14="http://schemas.microsoft.com/office/powerpoint/2010/main" xmlns="" val="269509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435" y="49422"/>
            <a:ext cx="8683978" cy="514933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B2B-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Выгоды от внедрения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0042" y="624428"/>
            <a:ext cx="8808243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 dirty="0" smtClean="0"/>
              <a:t>Корпоративный клиент </a:t>
            </a:r>
            <a:r>
              <a:rPr lang="ru-RU" sz="2000" dirty="0" smtClean="0"/>
              <a:t>получает сервис, позволяющий </a:t>
            </a:r>
            <a:r>
              <a:rPr lang="ru-RU" sz="2000" b="1" dirty="0" smtClean="0">
                <a:solidFill>
                  <a:srgbClr val="C00000"/>
                </a:solidFill>
              </a:rPr>
              <a:t>в</a:t>
            </a:r>
            <a:r>
              <a:rPr lang="ru-RU" sz="2000" dirty="0" smtClean="0"/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удобное время суток, с любого устройства из любого места, где есть доступ в Интернет</a:t>
            </a:r>
            <a:r>
              <a:rPr lang="ru-RU" sz="2000" dirty="0" smtClean="0"/>
              <a:t>: 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формировать заказы с учетом персональных цен и условий</a:t>
            </a:r>
            <a:endParaRPr lang="ru-RU" sz="2000" dirty="0" smtClean="0"/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дать доступ к формированию заказов неограниченному числу своих сотрудников</a:t>
            </a:r>
            <a:r>
              <a:rPr lang="ru-RU" sz="2000" dirty="0" smtClean="0"/>
              <a:t>, управлять их правами, акцептировать заказы и др.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иметь в онлайн информацию о прохождении заказов в </a:t>
            </a:r>
            <a:r>
              <a:rPr lang="en-US" sz="2000" b="1" dirty="0" smtClean="0">
                <a:solidFill>
                  <a:srgbClr val="002060"/>
                </a:solidFill>
              </a:rPr>
              <a:t>ERP-</a:t>
            </a:r>
            <a:r>
              <a:rPr lang="ru-RU" sz="2000" b="1" dirty="0" smtClean="0">
                <a:solidFill>
                  <a:srgbClr val="002060"/>
                </a:solidFill>
              </a:rPr>
              <a:t>системе</a:t>
            </a:r>
            <a:r>
              <a:rPr lang="ru-RU" sz="2000" dirty="0" smtClean="0"/>
              <a:t>, проводить переписку в разрезе заказа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</a:rPr>
              <a:t>получить доступ к аналитическим </a:t>
            </a:r>
            <a:r>
              <a:rPr lang="ru-RU" sz="2000" b="1" dirty="0">
                <a:solidFill>
                  <a:srgbClr val="002060"/>
                </a:solidFill>
              </a:rPr>
              <a:t>отчетам в </a:t>
            </a:r>
            <a:r>
              <a:rPr lang="en-US" sz="2000" b="1" dirty="0">
                <a:solidFill>
                  <a:srgbClr val="002060"/>
                </a:solidFill>
              </a:rPr>
              <a:t>ERP-</a:t>
            </a:r>
            <a:r>
              <a:rPr lang="ru-RU" sz="2000" b="1" dirty="0">
                <a:solidFill>
                  <a:srgbClr val="002060"/>
                </a:solidFill>
              </a:rPr>
              <a:t>системе </a:t>
            </a:r>
            <a:endParaRPr lang="ru-RU" sz="2000" dirty="0" smtClean="0"/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>
                <a:solidFill>
                  <a:srgbClr val="002060"/>
                </a:solidFill>
              </a:rPr>
              <a:t>у</a:t>
            </a:r>
            <a:r>
              <a:rPr lang="ru-RU" sz="2000" b="1" dirty="0" smtClean="0">
                <a:solidFill>
                  <a:srgbClr val="002060"/>
                </a:solidFill>
              </a:rPr>
              <a:t>простить управление и контроль периодическими закупками</a:t>
            </a:r>
            <a:endParaRPr lang="ru-RU" sz="2000" dirty="0" smtClean="0"/>
          </a:p>
          <a:p>
            <a:pPr>
              <a:spcBef>
                <a:spcPts val="1800"/>
              </a:spcBef>
            </a:pPr>
            <a:r>
              <a:rPr lang="ru-RU" sz="2000" b="1" dirty="0" smtClean="0"/>
              <a:t>Владелец В2В</a:t>
            </a:r>
            <a:r>
              <a:rPr lang="en-US" sz="2000" b="1" dirty="0" smtClean="0"/>
              <a:t>-</a:t>
            </a:r>
            <a:r>
              <a:rPr lang="ru-RU" sz="2000" b="1" dirty="0" smtClean="0"/>
              <a:t>портала </a:t>
            </a:r>
            <a:r>
              <a:rPr lang="ru-RU" sz="2000" dirty="0" smtClean="0"/>
              <a:t>получает: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dirty="0" smtClean="0"/>
              <a:t>возможность предоставить </a:t>
            </a:r>
            <a:r>
              <a:rPr lang="ru-RU" sz="2000" b="1" dirty="0" smtClean="0">
                <a:solidFill>
                  <a:srgbClr val="C00000"/>
                </a:solidFill>
              </a:rPr>
              <a:t>качественно новый уровень сервиса</a:t>
            </a:r>
            <a:r>
              <a:rPr lang="ru-RU" sz="2000" dirty="0" smtClean="0"/>
              <a:t>,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/>
              <a:t>беря на аутсорсинг часть логистики закупок клиентов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приверженность клиентов</a:t>
            </a:r>
            <a:r>
              <a:rPr lang="ru-RU" sz="2000" dirty="0" smtClean="0"/>
              <a:t>, которые привыкают к высокому уровню сервиса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C00000"/>
                </a:solidFill>
              </a:rPr>
              <a:t>снижение непроизводительных затрат времени продавцов </a:t>
            </a:r>
            <a:r>
              <a:rPr lang="ru-RU" sz="2000" dirty="0" smtClean="0"/>
              <a:t>на формирование заказов и предоставление клиентам различной информации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</p:spTree>
    <p:extLst>
      <p:ext uri="{BB962C8B-B14F-4D97-AF65-F5344CB8AC3E}">
        <p14:creationId xmlns:p14="http://schemas.microsoft.com/office/powerpoint/2010/main" xmlns="" val="182854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435" y="175083"/>
            <a:ext cx="8683978" cy="544446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Состав и структура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4028" y="895637"/>
            <a:ext cx="8695944" cy="530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766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435" y="115123"/>
            <a:ext cx="8683978" cy="491980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Инструменты управления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8516" y="691205"/>
            <a:ext cx="85244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dirty="0" smtClean="0"/>
              <a:t>Модули </a:t>
            </a:r>
            <a:r>
              <a:rPr lang="ru-RU" b="1" dirty="0" smtClean="0"/>
              <a:t>Задачи</a:t>
            </a:r>
            <a:r>
              <a:rPr lang="ru-RU" dirty="0" smtClean="0"/>
              <a:t>, </a:t>
            </a:r>
            <a:r>
              <a:rPr lang="ru-RU" b="1" dirty="0"/>
              <a:t>Переговоры</a:t>
            </a:r>
            <a:r>
              <a:rPr lang="ru-RU" dirty="0" smtClean="0"/>
              <a:t>, </a:t>
            </a:r>
            <a:r>
              <a:rPr lang="ru-RU" b="1" dirty="0"/>
              <a:t>Кейсы</a:t>
            </a:r>
            <a:r>
              <a:rPr lang="ru-RU" dirty="0" smtClean="0"/>
              <a:t>, </a:t>
            </a:r>
            <a:r>
              <a:rPr lang="ru-RU" b="1" dirty="0"/>
              <a:t>Проекты</a:t>
            </a:r>
            <a:r>
              <a:rPr lang="ru-RU" dirty="0" smtClean="0"/>
              <a:t>, </a:t>
            </a:r>
            <a:r>
              <a:rPr lang="ru-RU" b="1" dirty="0"/>
              <a:t>Инциденты</a:t>
            </a:r>
            <a:r>
              <a:rPr lang="ru-RU" dirty="0" smtClean="0"/>
              <a:t> и </a:t>
            </a:r>
            <a:r>
              <a:rPr lang="ru-RU" b="1" dirty="0"/>
              <a:t>Документы</a:t>
            </a:r>
            <a:r>
              <a:rPr lang="ru-RU" dirty="0" smtClean="0"/>
              <a:t> являются специализированными инструментами для управления бизнесом. Их совместное использование позволяет управлять бизнес-процессами компании на всех этапах развития отношений с клиентом по всей цепочке создания добавленной стоимости, начиная от этапа маркетинга и заканчивая послепродажным обслуживанием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2342" y="2320479"/>
            <a:ext cx="7451703" cy="3612101"/>
          </a:xfrm>
          <a:prstGeom prst="rect">
            <a:avLst/>
          </a:prstGeom>
        </p:spPr>
      </p:pic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560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435" y="77648"/>
            <a:ext cx="8683978" cy="529456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Инструменты управления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7352175"/>
              </p:ext>
            </p:extLst>
          </p:nvPr>
        </p:nvGraphicFramePr>
        <p:xfrm>
          <a:off x="508841" y="820387"/>
          <a:ext cx="8192129" cy="5405832"/>
        </p:xfrm>
        <a:graphic>
          <a:graphicData uri="http://schemas.openxmlformats.org/drawingml/2006/table">
            <a:tbl>
              <a:tblPr/>
              <a:tblGrid>
                <a:gridCol w="1219946"/>
                <a:gridCol w="6972183"/>
              </a:tblGrid>
              <a:tr h="4440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Объект</a:t>
                      </a:r>
                      <a:endParaRPr lang="uk-UA" sz="20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Назначение</a:t>
                      </a:r>
                      <a:endParaRPr lang="uk-UA" sz="20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1127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cap="small" baseline="0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Задача</a:t>
                      </a:r>
                      <a:endParaRPr lang="uk-UA" sz="1800" cap="small" baseline="0" dirty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00" dirty="0" smtClean="0">
                        <a:latin typeface="Arial Narrow"/>
                        <a:ea typeface="Times New Roman"/>
                        <a:cs typeface="Times New Roman"/>
                      </a:endParaRPr>
                    </a:p>
                    <a:p>
                      <a:pPr marL="72000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Выполнение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определенного действия (работы) одним исполнителем. С задачей могут быть связаны ресурсы (материалы, оборудование, затраты и др.). Задача подразумевает измеримость результатов, оценку работы исполнителя, стоимость и понесенные затраты</a:t>
                      </a:r>
                      <a:endParaRPr lang="uk-UA" sz="15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334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ru-RU" sz="1800" b="1" cap="small" baseline="0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Переговоры</a:t>
                      </a:r>
                      <a:endParaRPr lang="uk-UA" sz="1800" cap="small" baseline="0" dirty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00" dirty="0" smtClean="0">
                        <a:latin typeface="Arial Narrow"/>
                        <a:ea typeface="Times New Roman"/>
                        <a:cs typeface="Times New Roman"/>
                      </a:endParaRPr>
                    </a:p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Управление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процессом взаимодействия с контрагентом для достижения запланированных результатов. </a:t>
                      </a: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Например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, процесс продаж от первого контакта до </a:t>
                      </a: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заключения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сделки </a:t>
                      </a:r>
                      <a:endParaRPr lang="uk-UA" sz="15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296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cap="small" baseline="0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Документ</a:t>
                      </a:r>
                      <a:endParaRPr lang="uk-UA" sz="1800" cap="small" baseline="0" dirty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00" dirty="0" smtClean="0">
                        <a:latin typeface="Arial Narrow"/>
                        <a:ea typeface="Times New Roman"/>
                        <a:cs typeface="Times New Roman"/>
                      </a:endParaRPr>
                    </a:p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Управление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процессом создания, регистрация, согласования и утверждения документа (в частности, распорядительного – заявки, приказа и др.). Предусматривает хранение, классификацию, поиск и распространение документов</a:t>
                      </a:r>
                      <a:endParaRPr lang="uk-UA" sz="15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4387">
                <a:tc>
                  <a:txBody>
                    <a:bodyPr/>
                    <a:lstStyle/>
                    <a:p>
                      <a:pPr algn="ctr"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r>
                        <a:rPr lang="ru-RU" sz="1800" b="1" cap="small" baseline="0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Кейс</a:t>
                      </a:r>
                      <a:endParaRPr lang="uk-UA" sz="1800" cap="small" baseline="0" dirty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ru-RU" sz="400" dirty="0" smtClean="0">
                        <a:latin typeface="Arial Narrow"/>
                        <a:ea typeface="Times New Roman"/>
                        <a:cs typeface="Times New Roman"/>
                      </a:endParaRPr>
                    </a:p>
                    <a:p>
                      <a:pPr marL="7200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Управление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мероприятием, инициируемым определенными обстоятельствами и требующим определения цели и набора действий для ее достижения (корректируемого в зависимости от развития ситуации) при неполной начальной информации. Кейс фокусируется на предмете </a:t>
                      </a:r>
                      <a:endParaRPr lang="uk-UA" sz="15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8706">
                <a:tc>
                  <a:txBody>
                    <a:bodyPr/>
                    <a:lstStyle/>
                    <a:p>
                      <a:pPr algn="ctr">
                        <a:spcBef>
                          <a:spcPts val="900"/>
                        </a:spcBef>
                        <a:spcAft>
                          <a:spcPts val="0"/>
                        </a:spcAft>
                      </a:pPr>
                      <a:r>
                        <a:rPr lang="ru-RU" sz="1800" b="1" cap="small" baseline="0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Проект</a:t>
                      </a:r>
                      <a:endParaRPr lang="uk-UA" sz="1800" cap="small" baseline="0" dirty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ru-RU" sz="100" dirty="0" smtClean="0">
                        <a:latin typeface="Arial Narrow"/>
                        <a:ea typeface="Times New Roman"/>
                        <a:cs typeface="Times New Roman"/>
                      </a:endParaRPr>
                    </a:p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Управление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мероприятием, предназначенным для создания уникальных продуктов, услуг или получения запланированных результатов. </a:t>
                      </a: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Проект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планируется, а затем осуществляется. Планирование </a:t>
                      </a: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– распределение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ресурсов для выполнения заранее определенного ряда взаимосвязанных задач</a:t>
                      </a:r>
                      <a:endParaRPr lang="uk-UA" sz="15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1245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800" b="1" cap="small" baseline="0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Инцидент</a:t>
                      </a:r>
                      <a:endParaRPr lang="uk-UA" sz="1800" cap="small" baseline="0" dirty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ru-RU" sz="100" dirty="0" smtClean="0">
                        <a:latin typeface="Arial Narrow"/>
                        <a:ea typeface="Times New Roman"/>
                        <a:cs typeface="Times New Roman"/>
                      </a:endParaRPr>
                    </a:p>
                    <a:p>
                      <a:pPr marL="72000"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Управление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мероприятием, инициируемым и контролируемым создателем инцидента для решения </a:t>
                      </a: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проблемы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(неисправность, </a:t>
                      </a: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ошибки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и т.п</a:t>
                      </a:r>
                      <a:r>
                        <a:rPr lang="ru-RU" sz="1500" b="1" dirty="0">
                          <a:latin typeface="Arial Narrow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). Предусматривает классификацию инцидента, </a:t>
                      </a:r>
                      <a:r>
                        <a:rPr lang="ru-RU" sz="1500" dirty="0" smtClean="0">
                          <a:latin typeface="Arial Narrow"/>
                          <a:ea typeface="Times New Roman"/>
                          <a:cs typeface="Times New Roman"/>
                        </a:rPr>
                        <a:t>определение </a:t>
                      </a:r>
                      <a:r>
                        <a:rPr lang="ru-RU" sz="1500" dirty="0">
                          <a:latin typeface="Arial Narrow"/>
                          <a:ea typeface="Times New Roman"/>
                          <a:cs typeface="Times New Roman"/>
                        </a:rPr>
                        <a:t>приоритета, назначение исполнителя и мониторинг решения </a:t>
                      </a:r>
                      <a:endParaRPr lang="uk-UA" sz="15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1702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2618"/>
            <a:ext cx="9091534" cy="919198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Тайм-менеджмент.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Задачи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8363" y="1107697"/>
            <a:ext cx="8642763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 i="1" dirty="0" smtClean="0"/>
              <a:t>Задача</a:t>
            </a:r>
            <a:r>
              <a:rPr lang="ru-RU" sz="2000" dirty="0" smtClean="0"/>
              <a:t> является элементарным объектом управления. Она подразумевает выполнение определенного действия или работы </a:t>
            </a:r>
            <a:r>
              <a:rPr lang="ru-RU" sz="2000" dirty="0"/>
              <a:t>одним человеком в установленные сроки.</a:t>
            </a:r>
          </a:p>
          <a:p>
            <a:pPr>
              <a:spcBef>
                <a:spcPts val="900"/>
              </a:spcBef>
            </a:pPr>
            <a:r>
              <a:rPr lang="ru-RU" sz="2000" dirty="0" smtClean="0"/>
              <a:t>С задачей могут быть связаны </a:t>
            </a:r>
            <a:r>
              <a:rPr lang="ru-RU" sz="2000" b="1" i="1" dirty="0" smtClean="0"/>
              <a:t>ресурсы</a:t>
            </a:r>
            <a:r>
              <a:rPr lang="ru-RU" sz="2000" dirty="0" smtClean="0"/>
              <a:t> (люди, оборудование, финансовые затраты и др.), она характеризуется измеримостью результатов и может использоваться, как для оценки работы исполнителя, определения ее себестоимости, так и для калькуляции счетов клиентам</a:t>
            </a:r>
          </a:p>
          <a:p>
            <a:pPr>
              <a:spcBef>
                <a:spcPts val="900"/>
              </a:spcBef>
            </a:pPr>
            <a:r>
              <a:rPr lang="ru-RU" sz="2000" dirty="0" smtClean="0"/>
              <a:t>Пользователи, в соответствии со своими правами, могут создавать задачи для себя, для других, а также быть ответственными за выполнение задачи</a:t>
            </a:r>
          </a:p>
          <a:p>
            <a:pPr>
              <a:spcBef>
                <a:spcPts val="900"/>
              </a:spcBef>
            </a:pPr>
            <a:r>
              <a:rPr lang="ru-RU" sz="2000" b="1" i="1" dirty="0" smtClean="0"/>
              <a:t>Календарь задач</a:t>
            </a:r>
            <a:r>
              <a:rPr lang="ru-RU" sz="2000" b="1" dirty="0" smtClean="0"/>
              <a:t> </a:t>
            </a:r>
            <a:r>
              <a:rPr lang="ru-RU" sz="2000" dirty="0" smtClean="0"/>
              <a:t>является инструментом создания, планирования и контроля выполнения задач</a:t>
            </a:r>
          </a:p>
          <a:p>
            <a:pPr>
              <a:spcBef>
                <a:spcPts val="900"/>
              </a:spcBef>
            </a:pPr>
            <a:r>
              <a:rPr lang="ru-RU" sz="2000" dirty="0" smtClean="0"/>
              <a:t>В </a:t>
            </a:r>
            <a:r>
              <a:rPr lang="ru-RU" sz="2000" i="1" dirty="0" smtClean="0"/>
              <a:t>Календарь задач </a:t>
            </a:r>
            <a:r>
              <a:rPr lang="ru-RU" sz="2000" dirty="0" smtClean="0"/>
              <a:t>попадают все задачи, созданные в рамках других инструментов управления – кейсов, проектов, документов, переговоров и др.</a:t>
            </a:r>
            <a:endParaRPr lang="uk-UA" sz="1900" dirty="0"/>
          </a:p>
        </p:txBody>
      </p:sp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389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2618"/>
            <a:ext cx="9091534" cy="43202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Задачи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 descr="05-Карточка объекта ЗАДАЧИ конфигурации wACM&amp;CRM Системы wBsui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97621" y="718723"/>
            <a:ext cx="7072546" cy="5213858"/>
          </a:xfrm>
          <a:prstGeom prst="rect">
            <a:avLst/>
          </a:prstGeom>
        </p:spPr>
      </p:pic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328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2618"/>
            <a:ext cx="9091534" cy="43202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Задачи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7" name="Рисунок 6" descr="06-Календарь задач в конфигурации wACM&amp;CRM Системы wBsui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17431" y="793210"/>
            <a:ext cx="7044927" cy="5221816"/>
          </a:xfrm>
          <a:prstGeom prst="rect">
            <a:avLst/>
          </a:prstGeom>
        </p:spPr>
      </p:pic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613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22618"/>
            <a:ext cx="8926642" cy="432020"/>
          </a:xfrm>
        </p:spPr>
        <p:txBody>
          <a:bodyPr>
            <a:noAutofit/>
          </a:bodyPr>
          <a:lstStyle/>
          <a:p>
            <a:pPr algn="r"/>
            <a:r>
              <a:rPr lang="en-US" sz="2600" b="1" dirty="0" smtClean="0">
                <a:solidFill>
                  <a:srgbClr val="0070C0"/>
                </a:solidFill>
              </a:rPr>
              <a:t>B2</a:t>
            </a:r>
            <a:r>
              <a:rPr lang="ru-RU" sz="2600" b="1" dirty="0" smtClean="0">
                <a:solidFill>
                  <a:srgbClr val="0070C0"/>
                </a:solidFill>
              </a:rPr>
              <a:t>Е</a:t>
            </a:r>
            <a:r>
              <a:rPr lang="en-US" sz="2600" b="1" dirty="0" smtClean="0">
                <a:solidFill>
                  <a:srgbClr val="0070C0"/>
                </a:solidFill>
              </a:rPr>
              <a:t>-</a:t>
            </a:r>
            <a:r>
              <a:rPr lang="ru-RU" sz="2600" b="1" dirty="0" smtClean="0">
                <a:solidFill>
                  <a:srgbClr val="0070C0"/>
                </a:solidFill>
              </a:rPr>
              <a:t>портал </a:t>
            </a:r>
            <a:r>
              <a:rPr lang="en-US" sz="2600" b="1" dirty="0" smtClean="0">
                <a:solidFill>
                  <a:srgbClr val="0070C0"/>
                </a:solidFill>
              </a:rPr>
              <a:t>DeloPro-wBsuite</a:t>
            </a:r>
            <a:r>
              <a:rPr lang="ru-RU" sz="2600" b="1" dirty="0" smtClean="0">
                <a:solidFill>
                  <a:srgbClr val="0070C0"/>
                </a:solidFill>
              </a:rPr>
              <a:t>. </a:t>
            </a:r>
            <a:r>
              <a:rPr lang="ru-RU" sz="2600" b="1" dirty="0">
                <a:solidFill>
                  <a:srgbClr val="0070C0"/>
                </a:solidFill>
              </a:rPr>
              <a:t>Адаптивный кейс-менеджмент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8354" y="744771"/>
            <a:ext cx="8814217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cap="all" dirty="0" smtClean="0">
                <a:solidFill>
                  <a:srgbClr val="002060"/>
                </a:solidFill>
              </a:rPr>
              <a:t>Кейс-ориентированные процессы </a:t>
            </a:r>
            <a:r>
              <a:rPr lang="ru-RU" sz="1900" dirty="0" smtClean="0"/>
              <a:t>продолжительны по времени, требуют взаимодействия его участников и экспертов (работа с документами, экспертизы и т.п.), управляются на основе слабо формализуемых решений, </a:t>
            </a:r>
            <a:r>
              <a:rPr lang="ru-RU" sz="1900" dirty="0"/>
              <a:t>трудно поддаются планированию, могут </a:t>
            </a:r>
            <a:r>
              <a:rPr lang="ru-RU" sz="1900" dirty="0" smtClean="0"/>
              <a:t>изменяться во времени и иметь варианты развития</a:t>
            </a:r>
          </a:p>
          <a:p>
            <a:pPr>
              <a:spcBef>
                <a:spcPts val="1200"/>
              </a:spcBef>
            </a:pPr>
            <a:r>
              <a:rPr lang="ru-RU" sz="1900" b="1" cap="all" dirty="0" smtClean="0">
                <a:solidFill>
                  <a:srgbClr val="002060"/>
                </a:solidFill>
              </a:rPr>
              <a:t>адаптивный кейс-менеджмент (АКМ) </a:t>
            </a:r>
            <a:r>
              <a:rPr lang="ru-RU" sz="1900" dirty="0" smtClean="0"/>
              <a:t>– динамическая модель управления бизнесом, объединяющая участников, процессы и информацию, предполагающая коррекцию процесса достижения цели в зависимости от развития ситуации </a:t>
            </a:r>
          </a:p>
          <a:p>
            <a:pPr>
              <a:spcBef>
                <a:spcPts val="1200"/>
              </a:spcBef>
            </a:pPr>
            <a:r>
              <a:rPr lang="ru-RU" sz="1900" dirty="0" smtClean="0"/>
              <a:t>Объектом АКМ является </a:t>
            </a:r>
            <a:r>
              <a:rPr lang="ru-RU" sz="1900" b="1" cap="all" dirty="0" smtClean="0">
                <a:solidFill>
                  <a:srgbClr val="002060"/>
                </a:solidFill>
              </a:rPr>
              <a:t>кейс</a:t>
            </a:r>
            <a:r>
              <a:rPr lang="ru-RU" sz="1900" dirty="0" smtClean="0"/>
              <a:t>. Кейс инициируется определенным событием, требует определения цели и сроков, совокупности действий для ее достижения при неполной информации в момент возникновения этого события</a:t>
            </a:r>
          </a:p>
          <a:p>
            <a:pPr>
              <a:spcBef>
                <a:spcPts val="1200"/>
              </a:spcBef>
            </a:pPr>
            <a:r>
              <a:rPr lang="ru-RU" sz="1900" b="1" cap="all" dirty="0" smtClean="0">
                <a:solidFill>
                  <a:srgbClr val="002060"/>
                </a:solidFill>
              </a:rPr>
              <a:t>Кейс </a:t>
            </a:r>
            <a:r>
              <a:rPr lang="ru-RU" sz="1900" b="1" dirty="0" smtClean="0">
                <a:solidFill>
                  <a:srgbClr val="002060"/>
                </a:solidFill>
              </a:rPr>
              <a:t>фокусируется на предмете </a:t>
            </a:r>
            <a:r>
              <a:rPr lang="ru-RU" sz="1900" dirty="0" smtClean="0"/>
              <a:t>(определение потребности клиента в услугах или обращение клиента для оказания услуги) и может использоваться для решения проблемы, запроса, предложения, разработки или другой сложной деятельности </a:t>
            </a:r>
          </a:p>
          <a:p>
            <a:pPr>
              <a:spcBef>
                <a:spcPts val="1200"/>
              </a:spcBef>
            </a:pPr>
            <a:r>
              <a:rPr lang="ru-RU" sz="1900" b="1" cap="all" dirty="0" smtClean="0">
                <a:solidFill>
                  <a:srgbClr val="002060"/>
                </a:solidFill>
              </a:rPr>
              <a:t>Решение кейса </a:t>
            </a:r>
            <a:r>
              <a:rPr lang="ru-RU" sz="1900" dirty="0" smtClean="0"/>
              <a:t>(достижение цели) в процессе от его открытия до закрытия требует выполнения ряда задач, которые могут меняться в зависимости от развития ситуации (получения дополнительной информации или изменившихся обстоятельств)</a:t>
            </a:r>
            <a:endParaRPr lang="uk-UA" sz="1900" dirty="0"/>
          </a:p>
        </p:txBody>
      </p:sp>
    </p:spTree>
    <p:extLst>
      <p:ext uri="{BB962C8B-B14F-4D97-AF65-F5344CB8AC3E}">
        <p14:creationId xmlns:p14="http://schemas.microsoft.com/office/powerpoint/2010/main" xmlns="" val="143917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3"/>
            <a:ext cx="8926642" cy="424524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Кейсы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170" y="977527"/>
            <a:ext cx="8360330" cy="5104956"/>
          </a:xfrm>
          <a:prstGeom prst="rect">
            <a:avLst/>
          </a:prstGeom>
        </p:spPr>
      </p:pic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7934" y="5302994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1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85143"/>
            <a:ext cx="8836233" cy="424524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Кейсы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  <p:pic>
        <p:nvPicPr>
          <p:cNvPr id="9" name="Рисунок 8" descr="10-Карточка кейса. Формирование контента и связь с объектами конфигурации wACM&amp;CRM Системы wBsuit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79518" y="722505"/>
            <a:ext cx="7300113" cy="5378257"/>
          </a:xfrm>
          <a:prstGeom prst="rect">
            <a:avLst/>
          </a:prstGeom>
        </p:spPr>
      </p:pic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5560" y="60849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026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3"/>
            <a:ext cx="8825545" cy="574426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>
                <a:solidFill>
                  <a:srgbClr val="0070C0"/>
                </a:solidFill>
              </a:rPr>
              <a:t>Управление </a:t>
            </a:r>
            <a:r>
              <a:rPr lang="ru-RU" sz="2800" b="1" dirty="0" smtClean="0">
                <a:solidFill>
                  <a:srgbClr val="0070C0"/>
                </a:solidFill>
              </a:rPr>
              <a:t>переговорами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5764" y="852856"/>
            <a:ext cx="8622505" cy="4901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 cap="all" dirty="0" smtClean="0">
                <a:solidFill>
                  <a:srgbClr val="002060"/>
                </a:solidFill>
              </a:rPr>
              <a:t>Управление переговорами </a:t>
            </a:r>
            <a:r>
              <a:rPr lang="ru-RU" sz="2000" dirty="0" smtClean="0"/>
              <a:t>характеризуется целями, имеет жизненный цикл (этапы), требует коммуникаций представителей сторон, проведения мероприятий, формирования документов, фиксации истории и финансов. Цели переговоров могут быть достигнуты или нет</a:t>
            </a:r>
            <a:endParaRPr lang="ru-RU" sz="2000" dirty="0"/>
          </a:p>
          <a:p>
            <a:pPr>
              <a:spcBef>
                <a:spcPts val="900"/>
              </a:spcBef>
            </a:pPr>
            <a:r>
              <a:rPr lang="ru-RU" sz="2000" b="1" cap="small" dirty="0" smtClean="0">
                <a:solidFill>
                  <a:srgbClr val="002060"/>
                </a:solidFill>
              </a:rPr>
              <a:t>Переговоры</a:t>
            </a:r>
            <a:r>
              <a:rPr lang="ru-RU" sz="2000" dirty="0"/>
              <a:t>, как объект, характеризуется следующими особенностями:</a:t>
            </a:r>
            <a:endParaRPr lang="uk-UA" sz="2000" dirty="0"/>
          </a:p>
          <a:p>
            <a:pPr marL="4320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000" dirty="0" smtClean="0"/>
              <a:t>     инициируются </a:t>
            </a:r>
            <a:r>
              <a:rPr lang="ru-RU" sz="2000" dirty="0"/>
              <a:t>потенциальным клиентом или </a:t>
            </a:r>
            <a:r>
              <a:rPr lang="ru-RU" sz="2000" dirty="0" smtClean="0"/>
              <a:t>продавцом</a:t>
            </a:r>
            <a:endParaRPr lang="uk-UA" sz="2000" dirty="0"/>
          </a:p>
          <a:p>
            <a:pPr marL="432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     имеет цели, состояния </a:t>
            </a:r>
            <a:r>
              <a:rPr lang="ru-RU" sz="2000" dirty="0" smtClean="0"/>
              <a:t>исполнения</a:t>
            </a:r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sz="2000" dirty="0" smtClean="0"/>
              <a:t>     </a:t>
            </a:r>
            <a:r>
              <a:rPr lang="ru-RU" sz="2000" dirty="0"/>
              <a:t>требует планирования коммуникаций (даты ревизии</a:t>
            </a:r>
            <a:r>
              <a:rPr lang="ru-RU" sz="2000" dirty="0" smtClean="0"/>
              <a:t>) </a:t>
            </a:r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sz="2000" dirty="0" smtClean="0"/>
              <a:t>     </a:t>
            </a:r>
            <a:r>
              <a:rPr lang="ru-RU" sz="2000" dirty="0"/>
              <a:t>у переговоров есть ответственный </a:t>
            </a:r>
            <a:r>
              <a:rPr lang="ru-RU" sz="2000" dirty="0" smtClean="0"/>
              <a:t>, ставит </a:t>
            </a:r>
            <a:r>
              <a:rPr lang="ru-RU" sz="2000" dirty="0"/>
              <a:t>задачи </a:t>
            </a:r>
            <a:r>
              <a:rPr lang="ru-RU" sz="2000" dirty="0" smtClean="0"/>
              <a:t>для участников,     </a:t>
            </a:r>
          </a:p>
          <a:p>
            <a:pPr marL="432000"/>
            <a:r>
              <a:rPr lang="ru-RU" sz="2000" dirty="0" smtClean="0"/>
              <a:t>       использует комментарии для фиксации промежуточных результатов,    </a:t>
            </a:r>
          </a:p>
          <a:p>
            <a:pPr marL="432000"/>
            <a:r>
              <a:rPr lang="ru-RU" sz="2000" dirty="0" smtClean="0"/>
              <a:t>       для </a:t>
            </a:r>
            <a:r>
              <a:rPr lang="ru-RU" sz="2000" dirty="0"/>
              <a:t>изменения состояния </a:t>
            </a:r>
            <a:r>
              <a:rPr lang="ru-RU" sz="2000" dirty="0" smtClean="0"/>
              <a:t>исполнения </a:t>
            </a:r>
            <a:r>
              <a:rPr lang="ru-RU" sz="2000" dirty="0"/>
              <a:t>и установления даты </a:t>
            </a:r>
            <a:r>
              <a:rPr lang="ru-RU" sz="2000" dirty="0" smtClean="0"/>
              <a:t>ревизии</a:t>
            </a:r>
            <a:endParaRPr lang="uk-UA" sz="2000" dirty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sz="2000" dirty="0"/>
              <a:t>     права доступа к информации и объектам переговоров определяются </a:t>
            </a:r>
            <a:endParaRPr lang="ru-RU" sz="2000" dirty="0" smtClean="0"/>
          </a:p>
          <a:p>
            <a:pPr marL="432000"/>
            <a:r>
              <a:rPr lang="ru-RU" sz="2000" dirty="0" smtClean="0"/>
              <a:t>       ролями участников</a:t>
            </a:r>
            <a:r>
              <a:rPr lang="ru-RU" sz="2000" dirty="0"/>
              <a:t>;</a:t>
            </a:r>
            <a:endParaRPr lang="uk-UA" sz="2000" dirty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sz="2000" dirty="0"/>
              <a:t>     </a:t>
            </a:r>
            <a:r>
              <a:rPr lang="ru-RU" sz="2000" dirty="0" smtClean="0"/>
              <a:t>обеспечивает </a:t>
            </a:r>
            <a:r>
              <a:rPr lang="ru-RU" sz="2000" dirty="0"/>
              <a:t>коммуникации в рамках </a:t>
            </a:r>
            <a:r>
              <a:rPr lang="ru-RU" sz="2000" dirty="0" smtClean="0"/>
              <a:t>переговоров</a:t>
            </a:r>
            <a:endParaRPr lang="uk-UA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421376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2"/>
            <a:ext cx="8825545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Переговоры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7988" y="762021"/>
            <a:ext cx="7778433" cy="5245510"/>
          </a:xfrm>
          <a:prstGeom prst="rect">
            <a:avLst/>
          </a:prstGeom>
        </p:spPr>
      </p:pic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670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2"/>
            <a:ext cx="8926642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Переговоры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7" name="Рисунок 6" descr="13-Карточка переговоров. Формирование контента и связь с другими объектами конфигурации wACM&amp;CRM Системы wBsui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93006" y="791988"/>
            <a:ext cx="7486651" cy="5580774"/>
          </a:xfrm>
          <a:prstGeom prst="rect">
            <a:avLst/>
          </a:prstGeom>
        </p:spPr>
      </p:pic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416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046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3"/>
            <a:ext cx="8825545" cy="424524"/>
          </a:xfrm>
        </p:spPr>
        <p:txBody>
          <a:bodyPr>
            <a:noAutofit/>
          </a:bodyPr>
          <a:lstStyle/>
          <a:p>
            <a:pPr algn="r"/>
            <a:r>
              <a:rPr lang="en-US" sz="2600" b="1" dirty="0" smtClean="0">
                <a:solidFill>
                  <a:srgbClr val="0070C0"/>
                </a:solidFill>
              </a:rPr>
              <a:t>B2</a:t>
            </a:r>
            <a:r>
              <a:rPr lang="ru-RU" sz="2600" b="1" dirty="0" smtClean="0">
                <a:solidFill>
                  <a:srgbClr val="0070C0"/>
                </a:solidFill>
              </a:rPr>
              <a:t>Е</a:t>
            </a:r>
            <a:r>
              <a:rPr lang="en-US" sz="2600" b="1" dirty="0" smtClean="0">
                <a:solidFill>
                  <a:srgbClr val="0070C0"/>
                </a:solidFill>
              </a:rPr>
              <a:t>-</a:t>
            </a:r>
            <a:r>
              <a:rPr lang="ru-RU" sz="2600" b="1" dirty="0" smtClean="0">
                <a:solidFill>
                  <a:srgbClr val="0070C0"/>
                </a:solidFill>
              </a:rPr>
              <a:t>портал </a:t>
            </a:r>
            <a:r>
              <a:rPr lang="en-US" sz="2600" b="1" dirty="0" smtClean="0">
                <a:solidFill>
                  <a:srgbClr val="0070C0"/>
                </a:solidFill>
              </a:rPr>
              <a:t>DeloPro-wBsuite</a:t>
            </a:r>
            <a:r>
              <a:rPr lang="ru-RU" sz="2600" b="1" dirty="0" smtClean="0">
                <a:solidFill>
                  <a:srgbClr val="0070C0"/>
                </a:solidFill>
              </a:rPr>
              <a:t>. </a:t>
            </a:r>
            <a:r>
              <a:rPr lang="ru-RU" sz="2600" b="1" dirty="0">
                <a:solidFill>
                  <a:srgbClr val="0070C0"/>
                </a:solidFill>
              </a:rPr>
              <a:t>Проектный менеджмент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0248" y="745167"/>
            <a:ext cx="841388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 cap="all" dirty="0" smtClean="0">
                <a:solidFill>
                  <a:srgbClr val="002060"/>
                </a:solidFill>
              </a:rPr>
              <a:t>Проект</a:t>
            </a:r>
            <a:r>
              <a:rPr lang="ru-RU" sz="2000" dirty="0" smtClean="0"/>
              <a:t> – временное предприятие, предназначенное для создания уникальных продуктов, услуг или получения запланированных результатов. Проектное управления предполагает постановку целей, наличие плана, контроль времени выполнения и бюджета, минимизацию рисков и управление изменениями</a:t>
            </a:r>
          </a:p>
          <a:p>
            <a:pPr>
              <a:spcBef>
                <a:spcPts val="1200"/>
              </a:spcBef>
            </a:pPr>
            <a:r>
              <a:rPr lang="ru-RU" sz="2000" dirty="0" smtClean="0"/>
              <a:t>Модуль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b="1" i="1" cap="small" dirty="0">
                <a:solidFill>
                  <a:srgbClr val="002060"/>
                </a:solidFill>
              </a:rPr>
              <a:t>Проекты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/>
              <a:t>предназначен для управления </a:t>
            </a:r>
            <a:r>
              <a:rPr lang="ru-RU" sz="2000" b="1" cap="all" dirty="0">
                <a:solidFill>
                  <a:srgbClr val="002060"/>
                </a:solidFill>
              </a:rPr>
              <a:t>проектно-ориентированными процессами</a:t>
            </a:r>
            <a:r>
              <a:rPr lang="ru-RU" sz="2000" dirty="0"/>
              <a:t> и обеспечивает </a:t>
            </a:r>
            <a:r>
              <a:rPr lang="ru-RU" sz="2000" b="1" cap="small" dirty="0">
                <a:solidFill>
                  <a:srgbClr val="002060"/>
                </a:solidFill>
              </a:rPr>
              <a:t>управление </a:t>
            </a:r>
            <a:r>
              <a:rPr lang="ru-RU" sz="2000" dirty="0"/>
              <a:t>:</a:t>
            </a:r>
            <a:endParaRPr lang="uk-UA" sz="2000" dirty="0"/>
          </a:p>
          <a:p>
            <a:pPr marL="504000" indent="-285750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ru-RU" sz="2000" i="1" dirty="0">
                <a:solidFill>
                  <a:srgbClr val="002060"/>
                </a:solidFill>
              </a:rPr>
              <a:t>    </a:t>
            </a:r>
            <a:r>
              <a:rPr lang="ru-RU" sz="2000" b="1" cap="small" dirty="0">
                <a:solidFill>
                  <a:srgbClr val="002060"/>
                </a:solidFill>
              </a:rPr>
              <a:t>интеграцией </a:t>
            </a:r>
            <a:r>
              <a:rPr lang="ru-RU" sz="2000" b="1" cap="small" dirty="0" smtClean="0">
                <a:solidFill>
                  <a:srgbClr val="002060"/>
                </a:solidFill>
              </a:rPr>
              <a:t>проекта</a:t>
            </a:r>
            <a:endParaRPr lang="uk-UA" sz="2000" dirty="0"/>
          </a:p>
          <a:p>
            <a:pPr marL="504000" indent="-28575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ru-RU" sz="2000" b="1" cap="small" dirty="0">
                <a:solidFill>
                  <a:srgbClr val="002060"/>
                </a:solidFill>
              </a:rPr>
              <a:t>    содержанием </a:t>
            </a:r>
            <a:r>
              <a:rPr lang="ru-RU" sz="2000" b="1" cap="small" dirty="0" smtClean="0">
                <a:solidFill>
                  <a:srgbClr val="002060"/>
                </a:solidFill>
              </a:rPr>
              <a:t>проекта</a:t>
            </a:r>
            <a:endParaRPr lang="uk-UA" sz="2000" dirty="0"/>
          </a:p>
          <a:p>
            <a:pPr marL="504000" indent="-28575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ru-RU" sz="2000" i="1" dirty="0">
                <a:solidFill>
                  <a:srgbClr val="002060"/>
                </a:solidFill>
              </a:rPr>
              <a:t>    </a:t>
            </a:r>
            <a:r>
              <a:rPr lang="ru-RU" sz="2000" b="1" cap="small" dirty="0">
                <a:solidFill>
                  <a:srgbClr val="002060"/>
                </a:solidFill>
              </a:rPr>
              <a:t>сроками </a:t>
            </a:r>
            <a:r>
              <a:rPr lang="ru-RU" sz="2000" b="1" cap="small" dirty="0" smtClean="0">
                <a:solidFill>
                  <a:srgbClr val="002060"/>
                </a:solidFill>
              </a:rPr>
              <a:t>проекта</a:t>
            </a:r>
            <a:endParaRPr lang="uk-UA" sz="2000" dirty="0"/>
          </a:p>
          <a:p>
            <a:pPr marL="504000" indent="-28575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ru-RU" sz="2000" i="1" dirty="0">
                <a:solidFill>
                  <a:srgbClr val="002060"/>
                </a:solidFill>
              </a:rPr>
              <a:t>    </a:t>
            </a:r>
            <a:r>
              <a:rPr lang="ru-RU" sz="2000" b="1" cap="small" dirty="0">
                <a:solidFill>
                  <a:srgbClr val="002060"/>
                </a:solidFill>
              </a:rPr>
              <a:t>стоимостью и бюджетом проекта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504000" indent="-28575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ru-RU" sz="2000" b="1" cap="small" dirty="0" smtClean="0">
                <a:solidFill>
                  <a:srgbClr val="002060"/>
                </a:solidFill>
              </a:rPr>
              <a:t>    ресурсами </a:t>
            </a:r>
            <a:r>
              <a:rPr lang="ru-RU" sz="2000" b="1" cap="small" dirty="0">
                <a:solidFill>
                  <a:srgbClr val="002060"/>
                </a:solidFill>
              </a:rPr>
              <a:t>проекта </a:t>
            </a:r>
            <a:endParaRPr lang="ru-RU" sz="2000" b="1" cap="small" dirty="0" smtClean="0">
              <a:solidFill>
                <a:srgbClr val="002060"/>
              </a:solidFill>
            </a:endParaRPr>
          </a:p>
          <a:p>
            <a:pPr marL="504000" indent="-28575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ru-RU" sz="2000" b="1" cap="small" dirty="0" smtClean="0">
                <a:solidFill>
                  <a:srgbClr val="002060"/>
                </a:solidFill>
              </a:rPr>
              <a:t>    коммуникациями проекта</a:t>
            </a: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237411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932" y="175083"/>
            <a:ext cx="8926642" cy="424524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>
                <a:solidFill>
                  <a:srgbClr val="0070C0"/>
                </a:solidFill>
              </a:rPr>
              <a:t>Модуль </a:t>
            </a:r>
            <a:r>
              <a:rPr lang="ru-RU" sz="2800" b="1" i="1" dirty="0">
                <a:solidFill>
                  <a:srgbClr val="0070C0"/>
                </a:solidFill>
              </a:rPr>
              <a:t>Проекты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826" y="770125"/>
            <a:ext cx="7757443" cy="5337269"/>
          </a:xfrm>
          <a:prstGeom prst="rect">
            <a:avLst/>
          </a:prstGeom>
        </p:spPr>
      </p:pic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98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3"/>
            <a:ext cx="8926642" cy="424524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>
                <a:solidFill>
                  <a:srgbClr val="0070C0"/>
                </a:solidFill>
              </a:rPr>
              <a:t>Модуль </a:t>
            </a:r>
            <a:r>
              <a:rPr lang="ru-RU" sz="2800" b="1" i="1" dirty="0">
                <a:solidFill>
                  <a:srgbClr val="0070C0"/>
                </a:solidFill>
              </a:rPr>
              <a:t>Проекты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  <p:pic>
        <p:nvPicPr>
          <p:cNvPr id="13" name="Рисунок 12" descr="18-Гантт проект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9694" y="854439"/>
            <a:ext cx="7999349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345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5083"/>
            <a:ext cx="9091534" cy="575012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>
                <a:solidFill>
                  <a:srgbClr val="0070C0"/>
                </a:solidFill>
              </a:rPr>
              <a:t>Управление </a:t>
            </a:r>
            <a:r>
              <a:rPr lang="ru-RU" sz="2800" b="1" dirty="0" smtClean="0">
                <a:solidFill>
                  <a:srgbClr val="0070C0"/>
                </a:solidFill>
              </a:rPr>
              <a:t>документами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0935" y="725351"/>
            <a:ext cx="869429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cap="all" dirty="0" smtClean="0">
                <a:solidFill>
                  <a:srgbClr val="002060"/>
                </a:solidFill>
              </a:rPr>
              <a:t>Документ-ориентированные процессы </a:t>
            </a:r>
            <a:r>
              <a:rPr lang="ru-RU" sz="2000" dirty="0" smtClean="0"/>
              <a:t>связаны с поиском, созданием, согласованием, утверждением и исполнением документов (принятием решений). </a:t>
            </a:r>
            <a:r>
              <a:rPr lang="ru-RU" sz="2000" b="1" cap="small" dirty="0" smtClean="0">
                <a:solidFill>
                  <a:srgbClr val="002060"/>
                </a:solidFill>
              </a:rPr>
              <a:t>Документ</a:t>
            </a:r>
            <a:r>
              <a:rPr lang="ru-RU" sz="2000" dirty="0" smtClean="0"/>
              <a:t>, как объект управления, может использоваться для:</a:t>
            </a:r>
            <a:endParaRPr lang="uk-UA" sz="2000" dirty="0" smtClean="0"/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000" dirty="0" smtClean="0"/>
              <a:t>     </a:t>
            </a:r>
            <a:r>
              <a:rPr lang="ru-RU" sz="2000" b="1" cap="small" dirty="0" smtClean="0">
                <a:solidFill>
                  <a:srgbClr val="002060"/>
                </a:solidFill>
              </a:rPr>
              <a:t>регистрации и упорядоченного хранения документов </a:t>
            </a:r>
            <a:endParaRPr lang="ru-RU" sz="2000" dirty="0" smtClean="0"/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2060"/>
                </a:solidFill>
              </a:rPr>
              <a:t>     </a:t>
            </a:r>
            <a:r>
              <a:rPr lang="ru-RU" sz="2000" b="1" cap="small" dirty="0">
                <a:solidFill>
                  <a:srgbClr val="002060"/>
                </a:solidFill>
              </a:rPr>
              <a:t>управления организационно-распорядительными </a:t>
            </a:r>
            <a:r>
              <a:rPr lang="ru-RU" sz="2000" b="1" cap="small" dirty="0" smtClean="0">
                <a:solidFill>
                  <a:srgbClr val="002060"/>
                </a:solidFill>
              </a:rPr>
              <a:t>процессами – </a:t>
            </a:r>
            <a:r>
              <a:rPr lang="ru-RU" sz="2000" dirty="0" smtClean="0"/>
              <a:t>создание, согласование и утверждение документа (принятие решения). Предусматривает формирование документа по шаблону, регистрацию и направление по маршруту согласования, коррекцию и подписание, а также последующий контроль исполнения принятых решений</a:t>
            </a:r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000" b="1" cap="small" dirty="0" smtClean="0">
                <a:solidFill>
                  <a:srgbClr val="002060"/>
                </a:solidFill>
              </a:rPr>
              <a:t>     управления </a:t>
            </a:r>
            <a:r>
              <a:rPr lang="ru-RU" sz="2000" b="1" cap="small" dirty="0">
                <a:solidFill>
                  <a:srgbClr val="002060"/>
                </a:solidFill>
              </a:rPr>
              <a:t>хозяйственными </a:t>
            </a:r>
            <a:r>
              <a:rPr lang="ru-RU" sz="2000" b="1" cap="small" dirty="0" smtClean="0">
                <a:solidFill>
                  <a:srgbClr val="002060"/>
                </a:solidFill>
              </a:rPr>
              <a:t>договорами </a:t>
            </a:r>
            <a:r>
              <a:rPr lang="ru-RU" sz="2000" dirty="0" smtClean="0"/>
              <a:t>и связанными с ними документами (дополнительные соглашения, акты и др.). Предусматривает создание проекта договора (в т.ч. на основании шаблона), его согласование, подписание и регистрацию, предоставление доступа сотрудникам на период выполнения обязательств</a:t>
            </a:r>
            <a:endParaRPr lang="uk-UA" sz="2000" dirty="0"/>
          </a:p>
          <a:p>
            <a:pPr>
              <a:spcBef>
                <a:spcPts val="600"/>
              </a:spcBef>
            </a:pPr>
            <a:r>
              <a:rPr lang="ru-RU" sz="2000" dirty="0" smtClean="0"/>
              <a:t>Процесс </a:t>
            </a:r>
            <a:r>
              <a:rPr lang="ru-RU" sz="2000" dirty="0"/>
              <a:t>исполнения документов может сопровождаться постановкой задач исполнителям и контролем их выполнения</a:t>
            </a:r>
            <a:endParaRPr lang="uk-UA" sz="2000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59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3"/>
            <a:ext cx="8825545" cy="4620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i="1" dirty="0" smtClean="0">
                <a:solidFill>
                  <a:srgbClr val="0070C0"/>
                </a:solidFill>
              </a:rPr>
              <a:t>Модуль Документы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4689" y="749994"/>
            <a:ext cx="7168136" cy="5530970"/>
          </a:xfrm>
          <a:prstGeom prst="rect">
            <a:avLst/>
          </a:prstGeom>
        </p:spPr>
      </p:pic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753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03642"/>
            <a:ext cx="8926642" cy="521961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i="1" dirty="0" smtClean="0">
                <a:solidFill>
                  <a:srgbClr val="0070C0"/>
                </a:solidFill>
              </a:rPr>
              <a:t>Модуль Документы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954012"/>
            <a:ext cx="1174461" cy="696767"/>
          </a:xfrm>
          <a:prstGeom prst="rect">
            <a:avLst/>
          </a:prstGeom>
        </p:spPr>
      </p:pic>
      <p:pic>
        <p:nvPicPr>
          <p:cNvPr id="11" name="Рисунок 10" descr="21-Карточка документ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28712" y="797219"/>
            <a:ext cx="7708107" cy="529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71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75082"/>
            <a:ext cx="8926642" cy="521961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</a:t>
            </a:r>
            <a:r>
              <a:rPr lang="ru-RU" sz="2800" b="1" dirty="0">
                <a:solidFill>
                  <a:srgbClr val="0070C0"/>
                </a:solidFill>
              </a:rPr>
              <a:t>Управление инцидентами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4450" y="735502"/>
            <a:ext cx="8638167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 cap="all" dirty="0" smtClean="0">
                <a:solidFill>
                  <a:srgbClr val="002060"/>
                </a:solidFill>
              </a:rPr>
              <a:t>Сервис-ориентированные процессы </a:t>
            </a:r>
            <a:r>
              <a:rPr lang="ru-RU" sz="2000" dirty="0" smtClean="0"/>
              <a:t>связаны с обеспечением непрерывности предоставления различных сервисов как внутри организации, так и ее клиентам</a:t>
            </a:r>
          </a:p>
          <a:p>
            <a:pPr>
              <a:spcBef>
                <a:spcPts val="600"/>
              </a:spcBef>
            </a:pPr>
            <a:r>
              <a:rPr lang="ru-RU" sz="2000" dirty="0" smtClean="0"/>
              <a:t>Объектом управления является </a:t>
            </a:r>
            <a:r>
              <a:rPr lang="ru-RU" sz="2000" b="1" i="1" dirty="0" smtClean="0"/>
              <a:t>инцидент</a:t>
            </a:r>
            <a:r>
              <a:rPr lang="ru-RU" sz="2000" dirty="0" smtClean="0"/>
              <a:t> – любое событие, которое отличается от стандартных операций предоставляемого сервиса (неисправность, сбои, ошибки и т.п</a:t>
            </a:r>
            <a:r>
              <a:rPr lang="ru-RU" sz="2000" b="1" dirty="0" smtClean="0"/>
              <a:t>.</a:t>
            </a:r>
            <a:r>
              <a:rPr lang="ru-RU" sz="2000" dirty="0" smtClean="0"/>
              <a:t>) и приводит (или может привести) к остановке предоставления услуги или к снижению ее качества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506" y="3055613"/>
            <a:ext cx="8498176" cy="3439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Модуль </a:t>
            </a:r>
            <a:r>
              <a:rPr lang="ru-RU" sz="2000" b="1" i="1" dirty="0"/>
              <a:t>Инциденты</a:t>
            </a:r>
            <a:r>
              <a:rPr lang="ru-RU" sz="2000" dirty="0"/>
              <a:t> предназначен для управления обращениями в сервисную службу и предусматривает </a:t>
            </a:r>
            <a:r>
              <a:rPr lang="ru-RU" sz="2000" dirty="0" smtClean="0"/>
              <a:t>:</a:t>
            </a:r>
            <a:endParaRPr lang="ru-RU" sz="2000" dirty="0"/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000" b="1" cap="small" dirty="0" smtClean="0"/>
              <a:t>   управление </a:t>
            </a:r>
            <a:r>
              <a:rPr lang="ru-RU" sz="2000" b="1" cap="small" dirty="0"/>
              <a:t>жизненным циклом </a:t>
            </a:r>
            <a:r>
              <a:rPr lang="ru-RU" sz="2000" b="1" cap="small" dirty="0" smtClean="0"/>
              <a:t>инцидента</a:t>
            </a:r>
            <a:r>
              <a:rPr lang="ru-RU" sz="2000" dirty="0" smtClean="0"/>
              <a:t>: </a:t>
            </a:r>
            <a:endParaRPr lang="uk-UA" sz="2000" dirty="0"/>
          </a:p>
          <a:p>
            <a:pPr marL="864000">
              <a:buFont typeface="Arial" pitchFamily="34" charset="0"/>
              <a:buChar char="•"/>
            </a:pPr>
            <a:r>
              <a:rPr lang="ru-RU" sz="2000" i="1" dirty="0">
                <a:solidFill>
                  <a:srgbClr val="002060"/>
                </a:solidFill>
              </a:rPr>
              <a:t> </a:t>
            </a:r>
            <a:r>
              <a:rPr lang="ru-RU" sz="2000" i="1" dirty="0" smtClean="0">
                <a:solidFill>
                  <a:srgbClr val="002060"/>
                </a:solidFill>
              </a:rPr>
              <a:t>    </a:t>
            </a:r>
            <a:r>
              <a:rPr lang="ru-RU" sz="2000" b="1" cap="small" dirty="0" smtClean="0">
                <a:solidFill>
                  <a:srgbClr val="002060"/>
                </a:solidFill>
              </a:rPr>
              <a:t>регистрация</a:t>
            </a: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dirty="0" smtClean="0"/>
              <a:t>в </a:t>
            </a:r>
            <a:r>
              <a:rPr lang="ru-RU" sz="2000" dirty="0"/>
              <a:t>базе </a:t>
            </a:r>
            <a:r>
              <a:rPr lang="ru-RU" sz="2000" dirty="0" smtClean="0"/>
              <a:t>данных</a:t>
            </a:r>
          </a:p>
          <a:p>
            <a:pPr marL="864000">
              <a:buFont typeface="Arial" pitchFamily="34" charset="0"/>
              <a:buChar char="•"/>
            </a:pPr>
            <a:r>
              <a:rPr lang="ru-RU" sz="2000" b="1" cap="small" dirty="0">
                <a:solidFill>
                  <a:srgbClr val="002060"/>
                </a:solidFill>
              </a:rPr>
              <a:t> </a:t>
            </a:r>
            <a:r>
              <a:rPr lang="ru-RU" sz="2000" b="1" cap="small" dirty="0" smtClean="0">
                <a:solidFill>
                  <a:srgbClr val="002060"/>
                </a:solidFill>
              </a:rPr>
              <a:t>    изучение</a:t>
            </a:r>
            <a:r>
              <a:rPr lang="ru-RU" sz="2000" dirty="0" smtClean="0"/>
              <a:t>, </a:t>
            </a:r>
            <a:r>
              <a:rPr lang="ru-RU" sz="2000" dirty="0"/>
              <a:t>классификация, определение </a:t>
            </a:r>
            <a:r>
              <a:rPr lang="ru-RU" sz="2000" dirty="0" smtClean="0"/>
              <a:t>приоритета </a:t>
            </a:r>
          </a:p>
          <a:p>
            <a:pPr marL="864000"/>
            <a:r>
              <a:rPr lang="ru-RU" sz="2000" dirty="0" smtClean="0"/>
              <a:t>       и </a:t>
            </a:r>
            <a:r>
              <a:rPr lang="ru-RU" sz="2000" i="1" dirty="0"/>
              <a:t>назначение исполнителя </a:t>
            </a:r>
            <a:r>
              <a:rPr lang="ru-RU" sz="2000" dirty="0"/>
              <a:t>(владельца инцидента</a:t>
            </a:r>
            <a:r>
              <a:rPr lang="ru-RU" sz="2000" dirty="0" smtClean="0"/>
              <a:t>)</a:t>
            </a:r>
            <a:endParaRPr lang="uk-UA" sz="2000" dirty="0"/>
          </a:p>
          <a:p>
            <a:pPr marL="864000">
              <a:buFont typeface="Arial" pitchFamily="34" charset="0"/>
              <a:buChar char="•"/>
            </a:pPr>
            <a:r>
              <a:rPr lang="ru-RU" sz="2000" i="1" dirty="0"/>
              <a:t> </a:t>
            </a:r>
            <a:r>
              <a:rPr lang="ru-RU" sz="2000" i="1" dirty="0" smtClean="0"/>
              <a:t>    </a:t>
            </a:r>
            <a:r>
              <a:rPr lang="ru-RU" sz="2000" b="1" cap="small" dirty="0" smtClean="0">
                <a:solidFill>
                  <a:srgbClr val="002060"/>
                </a:solidFill>
              </a:rPr>
              <a:t>эскалация</a:t>
            </a:r>
            <a:r>
              <a:rPr lang="ru-RU" sz="2000" dirty="0" smtClean="0"/>
              <a:t> на </a:t>
            </a:r>
            <a:r>
              <a:rPr lang="ru-RU" sz="2000" dirty="0"/>
              <a:t>более высокие уровни поддержки</a:t>
            </a:r>
            <a:r>
              <a:rPr lang="ru-RU" sz="2000" dirty="0" smtClean="0"/>
              <a:t>;</a:t>
            </a:r>
          </a:p>
          <a:p>
            <a:pPr marL="864000">
              <a:buFont typeface="Arial" pitchFamily="34" charset="0"/>
              <a:buChar char="•"/>
            </a:pPr>
            <a:r>
              <a:rPr lang="ru-RU" sz="2000" dirty="0"/>
              <a:t> </a:t>
            </a:r>
            <a:r>
              <a:rPr lang="ru-RU" sz="2000" dirty="0" smtClean="0"/>
              <a:t>    </a:t>
            </a:r>
            <a:r>
              <a:rPr lang="ru-RU" sz="2000" b="1" cap="small" dirty="0" smtClean="0">
                <a:solidFill>
                  <a:srgbClr val="002060"/>
                </a:solidFill>
              </a:rPr>
              <a:t>решение </a:t>
            </a:r>
            <a:r>
              <a:rPr lang="ru-RU" sz="2000" b="1" cap="small" dirty="0">
                <a:solidFill>
                  <a:srgbClr val="002060"/>
                </a:solidFill>
              </a:rPr>
              <a:t>и </a:t>
            </a:r>
            <a:r>
              <a:rPr lang="ru-RU" sz="2000" b="1" cap="small" dirty="0" smtClean="0">
                <a:solidFill>
                  <a:srgbClr val="002060"/>
                </a:solidFill>
              </a:rPr>
              <a:t>закрытие</a:t>
            </a:r>
            <a:endParaRPr lang="uk-UA" sz="2000" dirty="0"/>
          </a:p>
          <a:p>
            <a:pPr marL="717750" indent="-285750">
              <a:spcBef>
                <a:spcPts val="300"/>
              </a:spcBef>
              <a:buFont typeface="Wingdings" panose="05000000000000000000" pitchFamily="2" charset="2"/>
              <a:buChar char="Ø"/>
            </a:pPr>
            <a:r>
              <a:rPr lang="ru-RU" sz="2000" b="1" cap="small" dirty="0" smtClean="0"/>
              <a:t>  мониторинг жизненного цикла </a:t>
            </a:r>
            <a:r>
              <a:rPr lang="ru-RU" sz="2000" b="1" cap="small" dirty="0"/>
              <a:t>и коммуникации</a:t>
            </a:r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sz="2000" dirty="0"/>
              <a:t>   </a:t>
            </a:r>
            <a:r>
              <a:rPr lang="ru-RU" sz="2000" b="1" cap="small" dirty="0" smtClean="0"/>
              <a:t>управление </a:t>
            </a:r>
            <a:r>
              <a:rPr lang="ru-RU" sz="2000" b="1" cap="small" dirty="0"/>
              <a:t>движением информации </a:t>
            </a:r>
            <a:r>
              <a:rPr lang="ru-RU" sz="2000" dirty="0"/>
              <a:t>(доступ, оповещения и др</a:t>
            </a:r>
            <a:r>
              <a:rPr lang="ru-RU" sz="2000" dirty="0" smtClean="0"/>
              <a:t>.)</a:t>
            </a:r>
            <a:r>
              <a:rPr lang="ru-RU" sz="2000" b="1" cap="small" dirty="0" smtClean="0">
                <a:solidFill>
                  <a:srgbClr val="002060"/>
                </a:solidFill>
              </a:rPr>
              <a:t>     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53524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794" y="122616"/>
            <a:ext cx="8746760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Инциденты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3346" y="735198"/>
            <a:ext cx="7118582" cy="5429119"/>
          </a:xfrm>
          <a:prstGeom prst="rect">
            <a:avLst/>
          </a:prstGeom>
        </p:spPr>
      </p:pic>
      <p:pic>
        <p:nvPicPr>
          <p:cNvPr id="7" name="Рисунок 6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60" y="5932581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484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45102"/>
            <a:ext cx="8926642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Инциденты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7" name="Рисунок 6" descr="26-Карточка инцидент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30489" y="972501"/>
            <a:ext cx="7131869" cy="4897672"/>
          </a:xfrm>
          <a:prstGeom prst="rect">
            <a:avLst/>
          </a:prstGeom>
        </p:spPr>
      </p:pic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954012"/>
            <a:ext cx="1174461" cy="69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061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45102"/>
            <a:ext cx="8926642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Workflow-система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954012"/>
            <a:ext cx="1174461" cy="69676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92919" y="842606"/>
            <a:ext cx="836533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Workflow</a:t>
            </a:r>
            <a:r>
              <a:rPr lang="ru-RU" sz="2000" dirty="0" smtClean="0"/>
              <a:t>-система, встроенная в ядро РНР-платформы </a:t>
            </a:r>
            <a:r>
              <a:rPr lang="ru-RU" sz="2000" b="1" dirty="0" smtClean="0"/>
              <a:t>Wad-er</a:t>
            </a:r>
            <a:r>
              <a:rPr lang="ru-RU" sz="2000" dirty="0" smtClean="0"/>
              <a:t>, позволяет управлять бизнес-процессами</a:t>
            </a:r>
          </a:p>
          <a:p>
            <a:pPr>
              <a:spcBef>
                <a:spcPts val="1200"/>
              </a:spcBef>
            </a:pPr>
            <a:r>
              <a:rPr lang="ru-RU" sz="2000" dirty="0" smtClean="0"/>
              <a:t>Бизнес-процессы представляют собой повторяющуюся совокупность взаимосвязанных бизнес-операций (задач) и условий их выполнения. </a:t>
            </a:r>
            <a:r>
              <a:rPr lang="ru-RU" sz="2000" b="1" dirty="0" smtClean="0"/>
              <a:t>Workflow</a:t>
            </a:r>
            <a:r>
              <a:rPr lang="ru-RU" sz="2000" dirty="0" smtClean="0"/>
              <a:t>-система регламентирует и контролирует пошаговое исполнение бизнес-операций (задач) в соответствии со схемой БП (шаблоном)</a:t>
            </a:r>
          </a:p>
          <a:p>
            <a:pPr>
              <a:spcBef>
                <a:spcPts val="1200"/>
              </a:spcBef>
            </a:pPr>
            <a:r>
              <a:rPr lang="ru-RU" sz="2000" dirty="0" smtClean="0"/>
              <a:t>Шаблон БП содержит </a:t>
            </a:r>
            <a:r>
              <a:rPr lang="ru-RU" sz="2000" b="1" i="1" dirty="0" smtClean="0"/>
              <a:t>переходы</a:t>
            </a:r>
            <a:r>
              <a:rPr lang="ru-RU" sz="2000" dirty="0" smtClean="0"/>
              <a:t> (объекты, формирующие задачи исполнителям при выполнении заданных условий или наступлении определенных событий) и </a:t>
            </a:r>
            <a:r>
              <a:rPr lang="ru-RU" sz="2000" b="1" i="1" dirty="0" smtClean="0"/>
              <a:t>связи</a:t>
            </a:r>
            <a:r>
              <a:rPr lang="ru-RU" sz="2000" dirty="0" smtClean="0"/>
              <a:t> (объекты, формирующие </a:t>
            </a:r>
            <a:r>
              <a:rPr lang="ru-RU" sz="2000" i="1" dirty="0" smtClean="0"/>
              <a:t>условия перехода</a:t>
            </a:r>
            <a:r>
              <a:rPr lang="ru-RU" sz="2000" dirty="0" smtClean="0"/>
              <a:t>, </a:t>
            </a:r>
            <a:r>
              <a:rPr lang="ru-RU" sz="2000" i="1" dirty="0" smtClean="0"/>
              <a:t>условия возврата</a:t>
            </a:r>
            <a:r>
              <a:rPr lang="ru-RU" sz="2000" dirty="0" smtClean="0"/>
              <a:t> и </a:t>
            </a:r>
            <a:r>
              <a:rPr lang="ru-RU" sz="2000" i="1" dirty="0" smtClean="0"/>
              <a:t>действие перехода </a:t>
            </a:r>
            <a:r>
              <a:rPr lang="ru-RU" sz="2000" dirty="0" smtClean="0"/>
              <a:t>)</a:t>
            </a:r>
            <a:r>
              <a:rPr lang="ru-RU" sz="2000" i="1" dirty="0" smtClean="0"/>
              <a:t> </a:t>
            </a:r>
            <a:r>
              <a:rPr lang="ru-RU" sz="2000" dirty="0" smtClean="0"/>
              <a:t>между ними</a:t>
            </a:r>
          </a:p>
          <a:p>
            <a:pPr lvl="0">
              <a:spcBef>
                <a:spcPts val="1200"/>
              </a:spcBef>
            </a:pPr>
            <a:r>
              <a:rPr lang="ru-RU" sz="2000" b="1" i="1" dirty="0" smtClean="0"/>
              <a:t>Схема</a:t>
            </a:r>
            <a:r>
              <a:rPr lang="ru-RU" sz="2000" dirty="0" smtClean="0"/>
              <a:t> – графическое представление БП в виде переходов и связей между ними, позволяющее создавать и редактировать шаблон БП, а также управлять реализацией БП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56257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45102"/>
            <a:ext cx="8926642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Бизнес-процессы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954012"/>
            <a:ext cx="1174461" cy="696767"/>
          </a:xfrm>
          <a:prstGeom prst="rect">
            <a:avLst/>
          </a:prstGeom>
        </p:spPr>
      </p:pic>
      <p:pic>
        <p:nvPicPr>
          <p:cNvPr id="9" name="Рисунок 8" descr="30-шаблоны бизнесс-процессов. Переходы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53565" y="903508"/>
            <a:ext cx="7070907" cy="517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887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45102"/>
            <a:ext cx="8926642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Бизнес-процессы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954012"/>
            <a:ext cx="1174461" cy="696767"/>
          </a:xfrm>
          <a:prstGeom prst="rect">
            <a:avLst/>
          </a:prstGeom>
        </p:spPr>
      </p:pic>
      <p:pic>
        <p:nvPicPr>
          <p:cNvPr id="12" name="Рисунок 11" descr="33-схема реализации бизнес-процесс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92577" y="809072"/>
            <a:ext cx="6759510" cy="5086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613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45102"/>
            <a:ext cx="8926642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Организации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954012"/>
            <a:ext cx="1174461" cy="696767"/>
          </a:xfrm>
          <a:prstGeom prst="rect">
            <a:avLst/>
          </a:prstGeom>
        </p:spPr>
      </p:pic>
      <p:pic>
        <p:nvPicPr>
          <p:cNvPr id="9" name="Рисунок 8" descr="35-Карточка организаци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3511" y="899010"/>
            <a:ext cx="7103465" cy="514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2" y="145102"/>
            <a:ext cx="8926642" cy="417029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0070C0"/>
                </a:solidFill>
              </a:rPr>
              <a:t>B2</a:t>
            </a:r>
            <a:r>
              <a:rPr lang="ru-RU" sz="2800" b="1" dirty="0" smtClean="0">
                <a:solidFill>
                  <a:srgbClr val="0070C0"/>
                </a:solidFill>
              </a:rPr>
              <a:t>Е</a:t>
            </a:r>
            <a:r>
              <a:rPr lang="en-US" sz="2800" b="1" dirty="0" smtClean="0">
                <a:solidFill>
                  <a:srgbClr val="0070C0"/>
                </a:solidFill>
              </a:rPr>
              <a:t>-</a:t>
            </a:r>
            <a:r>
              <a:rPr lang="ru-RU" sz="2800" b="1" dirty="0" smtClean="0">
                <a:solidFill>
                  <a:srgbClr val="0070C0"/>
                </a:solidFill>
              </a:rPr>
              <a:t>портал </a:t>
            </a:r>
            <a:r>
              <a:rPr lang="en-US" sz="2800" b="1" dirty="0" smtClean="0">
                <a:solidFill>
                  <a:srgbClr val="0070C0"/>
                </a:solidFill>
              </a:rPr>
              <a:t>DeloPro-wBsuite</a:t>
            </a:r>
            <a:r>
              <a:rPr lang="ru-RU" sz="2800" b="1" dirty="0" smtClean="0">
                <a:solidFill>
                  <a:srgbClr val="0070C0"/>
                </a:solidFill>
              </a:rPr>
              <a:t>. Модуль </a:t>
            </a:r>
            <a:r>
              <a:rPr lang="ru-RU" sz="2800" b="1" i="1" dirty="0" smtClean="0">
                <a:solidFill>
                  <a:srgbClr val="0070C0"/>
                </a:solidFill>
              </a:rPr>
              <a:t>Контакты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954012"/>
            <a:ext cx="1174461" cy="696767"/>
          </a:xfrm>
          <a:prstGeom prst="rect">
            <a:avLst/>
          </a:prstGeom>
        </p:spPr>
      </p:pic>
      <p:pic>
        <p:nvPicPr>
          <p:cNvPr id="12" name="Рисунок 11" descr="36-Карточка контакт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74461" y="914400"/>
            <a:ext cx="7501788" cy="482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508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3" y="6553079"/>
            <a:ext cx="4679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</a:rPr>
              <a:t>Интегрированные </a:t>
            </a:r>
            <a:r>
              <a:rPr lang="en-US" sz="1200" b="1" dirty="0" smtClean="0">
                <a:solidFill>
                  <a:srgbClr val="0070C0"/>
                </a:solidFill>
              </a:rPr>
              <a:t>Web-</a:t>
            </a:r>
            <a:r>
              <a:rPr lang="ru-RU" sz="1200" b="1" dirty="0" smtClean="0">
                <a:solidFill>
                  <a:srgbClr val="0070C0"/>
                </a:solidFill>
              </a:rPr>
              <a:t>решения для онлайн управления бизнесом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980" y="134910"/>
            <a:ext cx="8698992" cy="626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801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12021</TotalTime>
  <Words>4811</Words>
  <Application>Microsoft Office PowerPoint</Application>
  <PresentationFormat>Экран (4:3)</PresentationFormat>
  <Paragraphs>538</Paragraphs>
  <Slides>76</Slides>
  <Notes>69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76</vt:i4>
      </vt:variant>
    </vt:vector>
  </HeadingPairs>
  <TitlesOfParts>
    <vt:vector size="77" baseType="lpstr">
      <vt:lpstr>Тема Office</vt:lpstr>
      <vt:lpstr>Web-кластер DeloPro-wBsuite –  интегрированное решение для онлайн управления бизнесом</vt:lpstr>
      <vt:lpstr>WEB-проекты для бизнеса от компании КСИКОМ</vt:lpstr>
      <vt:lpstr>Тенденции электронной коммерции</vt:lpstr>
      <vt:lpstr>Слайд 4</vt:lpstr>
      <vt:lpstr>Слайд 5</vt:lpstr>
      <vt:lpstr>Слайд 6</vt:lpstr>
      <vt:lpstr>Концепция WEB-кластера DeloPro-wBsuite</vt:lpstr>
      <vt:lpstr>WEB-кластер DeloPro-wBsuite. Концепция использования </vt:lpstr>
      <vt:lpstr>Преимущества WEB-кластера DeloPro-wBsuite</vt:lpstr>
      <vt:lpstr>DeloPro 5.0 – ERP система на платформе WEB</vt:lpstr>
      <vt:lpstr>Система DeloPro. История проекта</vt:lpstr>
      <vt:lpstr>Система DeloPro. Назначение</vt:lpstr>
      <vt:lpstr>Система DeloPro. Позиционирование</vt:lpstr>
      <vt:lpstr> Система DeloPro. Концепция</vt:lpstr>
      <vt:lpstr>Система DeloPro. Инструменты для корпоративного учета</vt:lpstr>
      <vt:lpstr>Система DeloPro. Управление правами пользователей</vt:lpstr>
      <vt:lpstr>Система DeloPro.  Мультивалютные хозяйственные операции</vt:lpstr>
      <vt:lpstr>Система DeloPro.  Движение товаров и документов в сделках</vt:lpstr>
      <vt:lpstr>Система DeloPro. Конфигурация Торговля. CRM</vt:lpstr>
      <vt:lpstr>Система DeloPro.  Конфигурация Торговля. Дэшборды</vt:lpstr>
      <vt:lpstr>Система DeloPro.  Конфигурация Торговля. CRM. Организации</vt:lpstr>
      <vt:lpstr>Система DeloPro.  Конфигурация Торговля. Управление ценами</vt:lpstr>
      <vt:lpstr>Система DeloPro.  Конфигурация Торговля. Управление скидками</vt:lpstr>
      <vt:lpstr>Система DeloPro.  Конфигурация Торговля. Товароведческий учет</vt:lpstr>
      <vt:lpstr>Система DeloPro.  Конфигурация Торговля. Товароведческий учет</vt:lpstr>
      <vt:lpstr>Система DeloPro. Управление цепочками поставок</vt:lpstr>
      <vt:lpstr>Система DeloPro. Складская логистика и доставка</vt:lpstr>
      <vt:lpstr>Система DeloPro. Управление бизнес-процессами</vt:lpstr>
      <vt:lpstr>Система DeloPro. Средства развития и интеграции</vt:lpstr>
      <vt:lpstr>Слайд 30</vt:lpstr>
      <vt:lpstr>Команда проекта внедрения</vt:lpstr>
      <vt:lpstr>Слайд 32</vt:lpstr>
      <vt:lpstr>О Системе DeloPro. Ключевые преимущества</vt:lpstr>
      <vt:lpstr>Wad-er – открытая и бесплатная API-ориентированная инструментальная PHP-платформа</vt:lpstr>
      <vt:lpstr>Слайд 35</vt:lpstr>
      <vt:lpstr>Инструментальная РНР-платформа Wad-er. Состав</vt:lpstr>
      <vt:lpstr>Инструментальная PHP-платформа Wad-er. Концепция</vt:lpstr>
      <vt:lpstr>Инструментальная РНР-платформа Wad-er Отличительные особенности</vt:lpstr>
      <vt:lpstr>Инструментальная РНР-платформа Wad-er Отличительные особенности</vt:lpstr>
      <vt:lpstr>Инструментальная PHP-платформа Wad-er. MVC паттерны</vt:lpstr>
      <vt:lpstr>Инструментальная PHP-платформа Wad-er. Панель управления (админка)</vt:lpstr>
      <vt:lpstr>Инструментальная PHP-платформа Wad-er. Рабочий интерфейс web-приложения (сайт)</vt:lpstr>
      <vt:lpstr>Корпоративная информационная система wBsuite – открытая платформа для создания портальных решений</vt:lpstr>
      <vt:lpstr>Система Wad-er Business Suite (wBsuite)</vt:lpstr>
      <vt:lpstr>Концепция развития и поддержки Системы wBsuite</vt:lpstr>
      <vt:lpstr>Конфигурация wEbusiness. Структура</vt:lpstr>
      <vt:lpstr>В2В-портал DeloPro-wBsuite. Структура</vt:lpstr>
      <vt:lpstr>В2В-портал DeloPro-wBsuite. Концепция</vt:lpstr>
      <vt:lpstr>B2B-портал DeloPro-wBsuite. Выгоды от внедрения</vt:lpstr>
      <vt:lpstr>B2Е-портал DeloPro-wBsuite. Состав и структура</vt:lpstr>
      <vt:lpstr>B2Е-портал DeloPro-wBsuite. Инструменты управления</vt:lpstr>
      <vt:lpstr>B2Е-портал DeloPro-wBsuite. Инструменты управления</vt:lpstr>
      <vt:lpstr>B2Е-портал DeloPro-wBsuite. Тайм-менеджмент.  Модуль Задачи</vt:lpstr>
      <vt:lpstr>B2Е-портал DeloPro-wBsuite. Модуль Задачи</vt:lpstr>
      <vt:lpstr>B2Е-портал DeloPro-wBsuite. Модуль Задачи</vt:lpstr>
      <vt:lpstr>B2Е-портал DeloPro-wBsuite. Адаптивный кейс-менеджмент</vt:lpstr>
      <vt:lpstr>B2Е-портал DeloPro-wBsuite. Модуль Кейсы</vt:lpstr>
      <vt:lpstr>B2Е-портал DeloPro-wBsuite. Модуль Кейсы</vt:lpstr>
      <vt:lpstr>B2Е-портал DeloPro-wBsuite. Управление переговорами</vt:lpstr>
      <vt:lpstr>B2Е-портал DeloPro-wBsuite. Модуль Переговоры</vt:lpstr>
      <vt:lpstr>B2Е-портал DeloPro-wBsuite. Модуль Переговоры</vt:lpstr>
      <vt:lpstr>B2Е-портал DeloPro-wBsuite. Проектный менеджмент</vt:lpstr>
      <vt:lpstr>B2Е-портал DeloPro-wBsuite. Модуль Проекты</vt:lpstr>
      <vt:lpstr>B2Е-портал DeloPro-wBsuite. Модуль Проекты</vt:lpstr>
      <vt:lpstr>B2Е-портал DeloPro-wBsuite. Управление документами</vt:lpstr>
      <vt:lpstr>B2Е-портал DeloPro-wBsuite. Модуль Документы</vt:lpstr>
      <vt:lpstr>B2Е-портал DeloPro-wBsuite. Модуль Документы</vt:lpstr>
      <vt:lpstr>B2Е-портал DeloPro-wBsuite. Управление инцидентами</vt:lpstr>
      <vt:lpstr>B2Е-портал DeloPro-wBsuite. Модуль Инциденты</vt:lpstr>
      <vt:lpstr>B2Е-портал DeloPro-wBsuite. Модуль Инциденты</vt:lpstr>
      <vt:lpstr>B2Е-портал DeloPro-wBsuite. Workflow-система</vt:lpstr>
      <vt:lpstr>B2Е-портал DeloPro-wBsuite. Модуль Бизнес-процессы</vt:lpstr>
      <vt:lpstr>B2Е-портал DeloPro-wBsuite. Модуль Бизнес-процессы</vt:lpstr>
      <vt:lpstr>B2Е-портал DeloPro-wBsuite. Модуль Организации</vt:lpstr>
      <vt:lpstr>B2Е-портал DeloPro-wBsuite. Модуль Контакты</vt:lpstr>
      <vt:lpstr>Слайд 76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Nickolay</dc:creator>
  <cp:lastModifiedBy>Lunin</cp:lastModifiedBy>
  <cp:revision>898</cp:revision>
  <dcterms:created xsi:type="dcterms:W3CDTF">2013-04-24T10:20:08Z</dcterms:created>
  <dcterms:modified xsi:type="dcterms:W3CDTF">2014-03-22T20:42:06Z</dcterms:modified>
</cp:coreProperties>
</file>