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256" r:id="rId2"/>
    <p:sldId id="327" r:id="rId3"/>
    <p:sldId id="329" r:id="rId4"/>
    <p:sldId id="333" r:id="rId5"/>
    <p:sldId id="334" r:id="rId6"/>
    <p:sldId id="335" r:id="rId7"/>
    <p:sldId id="331" r:id="rId8"/>
    <p:sldId id="332" r:id="rId9"/>
    <p:sldId id="257" r:id="rId10"/>
    <p:sldId id="328" r:id="rId11"/>
    <p:sldId id="264" r:id="rId12"/>
    <p:sldId id="266" r:id="rId13"/>
    <p:sldId id="268" r:id="rId14"/>
    <p:sldId id="270" r:id="rId15"/>
    <p:sldId id="276" r:id="rId16"/>
    <p:sldId id="277" r:id="rId17"/>
    <p:sldId id="280" r:id="rId18"/>
    <p:sldId id="282" r:id="rId19"/>
    <p:sldId id="284" r:id="rId20"/>
    <p:sldId id="286" r:id="rId21"/>
    <p:sldId id="288" r:id="rId22"/>
    <p:sldId id="336" r:id="rId23"/>
    <p:sldId id="287" r:id="rId24"/>
    <p:sldId id="291" r:id="rId25"/>
    <p:sldId id="292" r:id="rId26"/>
    <p:sldId id="293" r:id="rId27"/>
    <p:sldId id="294" r:id="rId28"/>
    <p:sldId id="296" r:id="rId29"/>
    <p:sldId id="295" r:id="rId30"/>
    <p:sldId id="306" r:id="rId31"/>
    <p:sldId id="307" r:id="rId32"/>
    <p:sldId id="297" r:id="rId33"/>
    <p:sldId id="298" r:id="rId34"/>
    <p:sldId id="299" r:id="rId35"/>
    <p:sldId id="300" r:id="rId36"/>
    <p:sldId id="301" r:id="rId37"/>
    <p:sldId id="305" r:id="rId38"/>
    <p:sldId id="302" r:id="rId39"/>
    <p:sldId id="303" r:id="rId40"/>
    <p:sldId id="304" r:id="rId41"/>
    <p:sldId id="308" r:id="rId42"/>
    <p:sldId id="309" r:id="rId43"/>
    <p:sldId id="310" r:id="rId44"/>
    <p:sldId id="311" r:id="rId45"/>
    <p:sldId id="312" r:id="rId46"/>
    <p:sldId id="313" r:id="rId47"/>
    <p:sldId id="314" r:id="rId48"/>
    <p:sldId id="315" r:id="rId49"/>
    <p:sldId id="316" r:id="rId50"/>
    <p:sldId id="317" r:id="rId51"/>
    <p:sldId id="318" r:id="rId52"/>
    <p:sldId id="319" r:id="rId53"/>
    <p:sldId id="320" r:id="rId54"/>
    <p:sldId id="321" r:id="rId55"/>
    <p:sldId id="326" r:id="rId5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74" autoAdjust="0"/>
    <p:restoredTop sz="94660" autoAdjust="0"/>
  </p:normalViewPr>
  <p:slideViewPr>
    <p:cSldViewPr snapToGrid="0">
      <p:cViewPr varScale="1">
        <p:scale>
          <a:sx n="107" d="100"/>
          <a:sy n="107" d="100"/>
        </p:scale>
        <p:origin x="-754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405633-5289-48BB-A8BB-93A156060DDD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097725-3468-4298-BE9A-5D590FEB728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94485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3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</a:t>
            </a:fld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5</a:t>
            </a:fld>
            <a:endParaRPr lang="ru-R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6</a:t>
            </a:fld>
            <a:endParaRPr lang="ru-RU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7</a:t>
            </a:fld>
            <a:endParaRPr lang="ru-R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8</a:t>
            </a:fld>
            <a:endParaRPr lang="ru-RU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9</a:t>
            </a:fld>
            <a:endParaRPr lang="ru-R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10</a:t>
            </a:fld>
            <a:endParaRPr lang="ru-RU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11</a:t>
            </a:fld>
            <a:endParaRPr lang="ru-RU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12</a:t>
            </a:fld>
            <a:endParaRPr lang="ru-RU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13</a:t>
            </a:fld>
            <a:endParaRPr lang="ru-RU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14</a:t>
            </a:fld>
            <a:endParaRPr lang="ru-RU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22</a:t>
            </a:fld>
            <a:endParaRPr lang="ru-RU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30</a:t>
            </a:fld>
            <a:endParaRPr lang="ru-RU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33</a:t>
            </a:fld>
            <a:endParaRPr lang="ru-RU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34</a:t>
            </a:fld>
            <a:endParaRPr lang="ru-RU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35</a:t>
            </a:fld>
            <a:endParaRPr lang="ru-RU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36</a:t>
            </a:fld>
            <a:endParaRPr lang="ru-RU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37</a:t>
            </a:fld>
            <a:endParaRPr lang="ru-RU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38</a:t>
            </a:fld>
            <a:endParaRPr lang="ru-RU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39</a:t>
            </a:fld>
            <a:endParaRPr lang="ru-RU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40</a:t>
            </a:fld>
            <a:endParaRPr lang="ru-RU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41</a:t>
            </a:fld>
            <a:endParaRPr lang="ru-RU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42</a:t>
            </a:fld>
            <a:endParaRPr lang="ru-RU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43</a:t>
            </a:fld>
            <a:endParaRPr lang="ru-RU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44</a:t>
            </a:fld>
            <a:endParaRPr lang="ru-RU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45</a:t>
            </a:fld>
            <a:endParaRPr lang="ru-RU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46</a:t>
            </a:fld>
            <a:endParaRPr lang="ru-RU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47</a:t>
            </a:fld>
            <a:endParaRPr lang="ru-RU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48</a:t>
            </a:fld>
            <a:endParaRPr lang="ru-RU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49</a:t>
            </a:fld>
            <a:endParaRPr lang="ru-RU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50</a:t>
            </a:fld>
            <a:endParaRPr lang="ru-RU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51</a:t>
            </a:fld>
            <a:endParaRPr lang="ru-RU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52</a:t>
            </a:fld>
            <a:endParaRPr lang="ru-RU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53</a:t>
            </a:fld>
            <a:endParaRPr lang="ru-RU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54</a:t>
            </a:fld>
            <a:endParaRPr lang="ru-RU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725-3468-4298-BE9A-5D590FEB7288}" type="slidenum">
              <a:rPr lang="ru-RU" smtClean="0"/>
              <a:pPr/>
              <a:t>55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C9EC2-1495-49FD-9020-93C18A83D7EB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C9EC2-1495-49FD-9020-93C18A83D7EB}" type="datetimeFigureOut">
              <a:rPr lang="ru-RU" smtClean="0"/>
              <a:pPr/>
              <a:t>23.03.2014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949AA2-C486-4682-832B-69EA17FB54A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wmf"/><Relationship Id="rId4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4892372"/>
            <a:ext cx="9144000" cy="197230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511263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193559" y="5396026"/>
            <a:ext cx="8870348" cy="1099651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Платформа для управления профессиональными услугами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0" name="Рисунок 9" descr="wbs_logo_100big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1044418"/>
            <a:ext cx="5715008" cy="3390520"/>
          </a:xfrm>
          <a:prstGeom prst="rect">
            <a:avLst/>
          </a:prstGeom>
        </p:spPr>
      </p:pic>
      <p:pic>
        <p:nvPicPr>
          <p:cNvPr id="5" name="Рисунок 4" descr="xicom_logo_white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7635" y="467563"/>
            <a:ext cx="2435962" cy="46085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57" y="5586868"/>
            <a:ext cx="880172" cy="8871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135039"/>
            <a:ext cx="8711231" cy="479218"/>
          </a:xfrm>
        </p:spPr>
        <p:txBody>
          <a:bodyPr>
            <a:noAutofit/>
          </a:bodyPr>
          <a:lstStyle/>
          <a:p>
            <a:pPr algn="l"/>
            <a:r>
              <a:rPr lang="en-US" sz="2500" b="1" dirty="0">
                <a:solidFill>
                  <a:srgbClr val="C00000"/>
                </a:solidFill>
              </a:rPr>
              <a:t>WEB-</a:t>
            </a:r>
            <a:r>
              <a:rPr lang="ru-RU" sz="2500" b="1" dirty="0">
                <a:solidFill>
                  <a:srgbClr val="C00000"/>
                </a:solidFill>
              </a:rPr>
              <a:t>проекты для бизнеса от компании КСИКОМ</a:t>
            </a:r>
            <a:endParaRPr lang="ru-RU" sz="2500" b="1" i="1" dirty="0">
              <a:solidFill>
                <a:srgbClr val="C00000"/>
              </a:solidFill>
            </a:endParaRPr>
          </a:p>
        </p:txBody>
      </p:sp>
      <p:pic>
        <p:nvPicPr>
          <p:cNvPr id="3" name="Рисунок 2" descr="wbs_logo_100big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7366" y="5703644"/>
            <a:ext cx="1571604" cy="93237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615546" y="6432947"/>
            <a:ext cx="382259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История проекта</a:t>
            </a:r>
            <a:endParaRPr lang="ru-RU" sz="12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25796" y="717819"/>
            <a:ext cx="8432018" cy="4878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600" dirty="0"/>
              <a:t>Компания КСИКОМ специализируется на создании Web-приложений для бизнеса и инструментальных средств для их быстрой разработки. Ей принадлежат авторские права на программные продукты и товарные знаки </a:t>
            </a:r>
            <a:r>
              <a:rPr lang="en-US" sz="1600" dirty="0"/>
              <a:t> </a:t>
            </a:r>
            <a:r>
              <a:rPr lang="en-US" sz="1600" b="1" dirty="0"/>
              <a:t>DeloPro</a:t>
            </a:r>
            <a:r>
              <a:rPr lang="en-US" sz="1600" dirty="0"/>
              <a:t>,</a:t>
            </a:r>
            <a:r>
              <a:rPr lang="ru-RU" sz="1600" dirty="0"/>
              <a:t> </a:t>
            </a:r>
            <a:r>
              <a:rPr lang="ru-RU" sz="1600" b="1" dirty="0"/>
              <a:t>Wad-er</a:t>
            </a:r>
            <a:r>
              <a:rPr lang="ru-RU" sz="1600" dirty="0"/>
              <a:t> и </a:t>
            </a:r>
            <a:r>
              <a:rPr lang="en-US" sz="1600" b="1" dirty="0"/>
              <a:t>wBsuite</a:t>
            </a:r>
            <a:r>
              <a:rPr lang="en-US" sz="1600" dirty="0"/>
              <a:t> </a:t>
            </a:r>
            <a:endParaRPr lang="ru-RU" sz="1600" dirty="0"/>
          </a:p>
          <a:p>
            <a:pPr>
              <a:spcBef>
                <a:spcPts val="1200"/>
              </a:spcBef>
            </a:pPr>
            <a:r>
              <a:rPr lang="ru-RU" sz="1600" dirty="0"/>
              <a:t>Основные проекты: </a:t>
            </a:r>
            <a:endParaRPr lang="uk-UA" sz="1600" dirty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600" dirty="0"/>
              <a:t>     Web-ERP+</a:t>
            </a:r>
            <a:r>
              <a:rPr lang="en-US" sz="1600" dirty="0"/>
              <a:t>CRM</a:t>
            </a:r>
            <a:r>
              <a:rPr lang="ru-RU" sz="1600" dirty="0"/>
              <a:t> – </a:t>
            </a:r>
            <a:r>
              <a:rPr lang="ru-RU" sz="1600" i="1" dirty="0"/>
              <a:t>Система управления предприятием</a:t>
            </a:r>
            <a:r>
              <a:rPr lang="ru-RU" sz="1600" dirty="0"/>
              <a:t> </a:t>
            </a:r>
            <a:r>
              <a:rPr lang="ru-RU" sz="1600" b="1" dirty="0"/>
              <a:t>DeloPro</a:t>
            </a:r>
            <a:r>
              <a:rPr lang="ru-RU" sz="1600" dirty="0"/>
              <a:t>;</a:t>
            </a:r>
            <a:endParaRPr lang="uk-UA" sz="1600" dirty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600" dirty="0"/>
              <a:t>     инструментальная </a:t>
            </a:r>
            <a:r>
              <a:rPr lang="en-US" sz="1600" dirty="0"/>
              <a:t>PHP</a:t>
            </a:r>
            <a:r>
              <a:rPr lang="ru-RU" sz="1600" dirty="0"/>
              <a:t>-платформа </a:t>
            </a:r>
            <a:r>
              <a:rPr lang="ru-RU" sz="1600" b="1" dirty="0"/>
              <a:t>Wad-er </a:t>
            </a:r>
            <a:r>
              <a:rPr lang="ru-RU" sz="1600" dirty="0"/>
              <a:t>для быстрой разработки Web-</a:t>
            </a:r>
          </a:p>
          <a:p>
            <a:pPr marL="432000"/>
            <a:r>
              <a:rPr lang="ru-RU" sz="1600" dirty="0"/>
              <a:t>       приложений;</a:t>
            </a:r>
            <a:endParaRPr lang="uk-UA" sz="1600" dirty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600" dirty="0"/>
              <a:t>     корпоративная информационная система</a:t>
            </a:r>
            <a:r>
              <a:rPr lang="ru-RU" sz="1600" i="1" dirty="0"/>
              <a:t> </a:t>
            </a:r>
            <a:r>
              <a:rPr lang="ru-RU" sz="1600" b="1" dirty="0"/>
              <a:t>Wad-er Business Suite (</a:t>
            </a:r>
            <a:r>
              <a:rPr lang="en-US" sz="1600" b="1" dirty="0"/>
              <a:t>wBsuite</a:t>
            </a:r>
            <a:r>
              <a:rPr lang="ru-RU" sz="1600" b="1" dirty="0"/>
              <a:t>)</a:t>
            </a:r>
            <a:endParaRPr lang="ru-RU" sz="1600" dirty="0"/>
          </a:p>
          <a:p>
            <a:pPr>
              <a:spcBef>
                <a:spcPts val="1200"/>
              </a:spcBef>
            </a:pPr>
            <a:r>
              <a:rPr lang="ru-RU" sz="1600" dirty="0"/>
              <a:t>Направления деятельности:</a:t>
            </a:r>
            <a:endParaRPr lang="uk-UA" sz="1600" dirty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600" dirty="0"/>
              <a:t>     разработка заказных Web-приложений класса ECM, ERP и CRM на базе </a:t>
            </a:r>
          </a:p>
          <a:p>
            <a:pPr marL="432000"/>
            <a:r>
              <a:rPr lang="ru-RU" sz="1600" dirty="0"/>
              <a:t>       платформы </a:t>
            </a:r>
            <a:r>
              <a:rPr lang="ru-RU" sz="1600" b="1" dirty="0"/>
              <a:t>Wad-er </a:t>
            </a:r>
            <a:r>
              <a:rPr lang="ru-RU" sz="1600" dirty="0"/>
              <a:t>и Системы </a:t>
            </a:r>
            <a:r>
              <a:rPr lang="en-US" sz="1600" b="1" dirty="0"/>
              <a:t>wBsuite</a:t>
            </a:r>
            <a:r>
              <a:rPr lang="ru-RU" sz="1600" dirty="0"/>
              <a:t>; </a:t>
            </a:r>
            <a:endParaRPr lang="uk-UA" sz="1600" dirty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600" dirty="0"/>
              <a:t>     создание корпоративных </a:t>
            </a:r>
            <a:r>
              <a:rPr lang="en-US" sz="1600" dirty="0"/>
              <a:t>B</a:t>
            </a:r>
            <a:r>
              <a:rPr lang="ru-RU" sz="1600" dirty="0"/>
              <a:t>2</a:t>
            </a:r>
            <a:r>
              <a:rPr lang="en-US" sz="1600" dirty="0"/>
              <a:t>B</a:t>
            </a:r>
            <a:r>
              <a:rPr lang="ru-RU" sz="1600" dirty="0"/>
              <a:t>, </a:t>
            </a:r>
            <a:r>
              <a:rPr lang="en-US" sz="1600" dirty="0"/>
              <a:t>B</a:t>
            </a:r>
            <a:r>
              <a:rPr lang="ru-RU" sz="1600" dirty="0"/>
              <a:t>2</a:t>
            </a:r>
            <a:r>
              <a:rPr lang="en-US" sz="1600" dirty="0"/>
              <a:t>C </a:t>
            </a:r>
            <a:r>
              <a:rPr lang="ru-RU" sz="1600" dirty="0"/>
              <a:t>и </a:t>
            </a:r>
            <a:r>
              <a:rPr lang="en-US" sz="1600" dirty="0"/>
              <a:t>B</a:t>
            </a:r>
            <a:r>
              <a:rPr lang="ru-RU" sz="1600" dirty="0"/>
              <a:t>2</a:t>
            </a:r>
            <a:r>
              <a:rPr lang="en-US" sz="1600" dirty="0"/>
              <a:t>E </a:t>
            </a:r>
            <a:r>
              <a:rPr lang="ru-RU" sz="1600" dirty="0"/>
              <a:t>порталов на базе Системы </a:t>
            </a:r>
            <a:r>
              <a:rPr lang="en-US" sz="1600" b="1" dirty="0"/>
              <a:t>wBsuite</a:t>
            </a:r>
            <a:r>
              <a:rPr lang="ru-RU" sz="1600" dirty="0"/>
              <a:t>, </a:t>
            </a:r>
          </a:p>
          <a:p>
            <a:pPr marL="432000"/>
            <a:r>
              <a:rPr lang="ru-RU" sz="1600" dirty="0"/>
              <a:t>       </a:t>
            </a:r>
            <a:r>
              <a:rPr lang="en-US" sz="1600" dirty="0"/>
              <a:t>API</a:t>
            </a:r>
            <a:r>
              <a:rPr lang="ru-RU" sz="1600" dirty="0"/>
              <a:t>-интеграция порталов с Системой </a:t>
            </a:r>
            <a:r>
              <a:rPr lang="ru-RU" sz="1600" b="1" dirty="0"/>
              <a:t>DeloPro </a:t>
            </a:r>
            <a:r>
              <a:rPr lang="ru-RU" sz="1600" dirty="0"/>
              <a:t>и другими приложениями. </a:t>
            </a:r>
            <a:endParaRPr lang="uk-UA" sz="1600" dirty="0"/>
          </a:p>
          <a:p>
            <a:pPr>
              <a:spcBef>
                <a:spcPts val="1200"/>
              </a:spcBef>
            </a:pPr>
            <a:r>
              <a:rPr lang="ru-RU" sz="1600" dirty="0"/>
              <a:t>Инструментальная платформа </a:t>
            </a:r>
            <a:r>
              <a:rPr lang="ru-RU" sz="1600" b="1" dirty="0"/>
              <a:t>Wad-er </a:t>
            </a:r>
            <a:r>
              <a:rPr lang="ru-RU" sz="1600" dirty="0"/>
              <a:t>и</a:t>
            </a:r>
            <a:r>
              <a:rPr lang="ru-RU" sz="1600" b="1" dirty="0"/>
              <a:t> </a:t>
            </a:r>
            <a:r>
              <a:rPr lang="ru-RU" sz="1600" dirty="0"/>
              <a:t>Система</a:t>
            </a:r>
            <a:r>
              <a:rPr lang="ru-RU" sz="1600" i="1" dirty="0"/>
              <a:t> </a:t>
            </a:r>
            <a:r>
              <a:rPr lang="ru-RU" sz="1600" b="1" dirty="0"/>
              <a:t>wBsuite</a:t>
            </a:r>
            <a:r>
              <a:rPr lang="ru-RU" sz="1600" dirty="0"/>
              <a:t> концентрируют в себе опыт и знания предметной области, приобретенные разработчиками в течение 18 лет работы над развитием проекта </a:t>
            </a:r>
            <a:r>
              <a:rPr lang="ru-RU" sz="1600" b="1" dirty="0"/>
              <a:t>DeloPro</a:t>
            </a:r>
            <a:endParaRPr lang="uk-UA" sz="16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48" y="5855714"/>
            <a:ext cx="585645" cy="5902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039" y="187877"/>
            <a:ext cx="8816900" cy="406155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Инструментальная </a:t>
            </a:r>
            <a:r>
              <a:rPr lang="en-US" sz="2600" b="1" dirty="0" smtClean="0">
                <a:solidFill>
                  <a:srgbClr val="C00000"/>
                </a:solidFill>
              </a:rPr>
              <a:t>PHP-</a:t>
            </a:r>
            <a:r>
              <a:rPr lang="ru-RU" sz="2600" b="1" dirty="0" smtClean="0">
                <a:solidFill>
                  <a:srgbClr val="C00000"/>
                </a:solidFill>
              </a:rPr>
              <a:t>платформа </a:t>
            </a:r>
            <a:r>
              <a:rPr lang="en-US" sz="2600" b="1" dirty="0" smtClean="0">
                <a:solidFill>
                  <a:srgbClr val="C00000"/>
                </a:solidFill>
              </a:rPr>
              <a:t>Wad-er</a:t>
            </a:r>
            <a:endParaRPr lang="ru-RU" sz="26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9812" y="6444683"/>
            <a:ext cx="7094942" cy="413317"/>
            <a:chOff x="0" y="6444683"/>
            <a:chExt cx="7094942" cy="413317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588850" y="6444683"/>
              <a:ext cx="450609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Инструментальная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PHP-</a:t>
              </a:r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платформа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</a:rPr>
                <a:t>Wad-er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47189" y="684325"/>
            <a:ext cx="8523268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Благодаря простоте, гибкости, модульной структуре и функциональной полноте, платформа </a:t>
            </a:r>
            <a:r>
              <a:rPr lang="ru-RU" b="1" dirty="0"/>
              <a:t>Wad-er</a:t>
            </a:r>
            <a:r>
              <a:rPr lang="ru-RU" dirty="0"/>
              <a:t> позволяет </a:t>
            </a:r>
            <a:endParaRPr lang="ru-RU" dirty="0" smtClean="0"/>
          </a:p>
          <a:p>
            <a:pPr>
              <a:spcBef>
                <a:spcPts val="1800"/>
              </a:spcBef>
            </a:pPr>
            <a:r>
              <a:rPr lang="ru-RU" b="1" i="1" dirty="0" smtClean="0"/>
              <a:t>        </a:t>
            </a:r>
            <a:r>
              <a:rPr lang="ru-RU" sz="2000" b="1" cap="all" dirty="0" smtClean="0">
                <a:solidFill>
                  <a:srgbClr val="002060"/>
                </a:solidFill>
              </a:rPr>
              <a:t>БЫСТРО </a:t>
            </a:r>
            <a:r>
              <a:rPr lang="ru-RU" sz="2000" b="1" cap="all" dirty="0">
                <a:solidFill>
                  <a:srgbClr val="002060"/>
                </a:solidFill>
              </a:rPr>
              <a:t>РАЗОБРАТЬСЯ В ПРИЦИПАХ РАБОТЫ И</a:t>
            </a:r>
          </a:p>
          <a:p>
            <a:pPr>
              <a:spcBef>
                <a:spcPts val="600"/>
              </a:spcBef>
            </a:pPr>
            <a:r>
              <a:rPr lang="ru-RU" sz="2000" b="1" i="1" cap="all" dirty="0">
                <a:solidFill>
                  <a:srgbClr val="002060"/>
                </a:solidFill>
              </a:rPr>
              <a:t> </a:t>
            </a:r>
            <a:r>
              <a:rPr lang="ru-RU" sz="2000" b="1" i="1" cap="all" dirty="0" smtClean="0">
                <a:solidFill>
                  <a:srgbClr val="002060"/>
                </a:solidFill>
              </a:rPr>
              <a:t>      </a:t>
            </a:r>
            <a:r>
              <a:rPr lang="ru-RU" sz="2000" b="1" cap="all" dirty="0" smtClean="0">
                <a:solidFill>
                  <a:srgbClr val="002060"/>
                </a:solidFill>
              </a:rPr>
              <a:t>в короткие сроки с минимальными ресурсами </a:t>
            </a:r>
          </a:p>
          <a:p>
            <a:pPr>
              <a:spcBef>
                <a:spcPts val="600"/>
              </a:spcBef>
              <a:spcAft>
                <a:spcPts val="1800"/>
              </a:spcAft>
            </a:pPr>
            <a:r>
              <a:rPr lang="ru-RU" sz="2000" b="1" cap="all" dirty="0">
                <a:solidFill>
                  <a:srgbClr val="002060"/>
                </a:solidFill>
              </a:rPr>
              <a:t> </a:t>
            </a:r>
            <a:r>
              <a:rPr lang="ru-RU" sz="2000" b="1" cap="all" dirty="0" smtClean="0">
                <a:solidFill>
                  <a:srgbClr val="002060"/>
                </a:solidFill>
              </a:rPr>
              <a:t>      создавать </a:t>
            </a:r>
            <a:r>
              <a:rPr lang="en-US" sz="2000" b="1" cap="all" dirty="0" smtClean="0">
                <a:solidFill>
                  <a:srgbClr val="002060"/>
                </a:solidFill>
              </a:rPr>
              <a:t>web</a:t>
            </a:r>
            <a:r>
              <a:rPr lang="ru-RU" sz="2000" b="1" cap="all" dirty="0">
                <a:solidFill>
                  <a:srgbClr val="002060"/>
                </a:solidFill>
              </a:rPr>
              <a:t>-приложения любой </a:t>
            </a:r>
            <a:r>
              <a:rPr lang="ru-RU" sz="2000" b="1" cap="all" dirty="0" smtClean="0">
                <a:solidFill>
                  <a:srgbClr val="002060"/>
                </a:solidFill>
              </a:rPr>
              <a:t>сложности</a:t>
            </a:r>
            <a:r>
              <a:rPr lang="ru-RU" sz="2000" b="1" i="1" dirty="0" smtClean="0">
                <a:solidFill>
                  <a:srgbClr val="002060"/>
                </a:solidFill>
              </a:rPr>
              <a:t> </a:t>
            </a:r>
          </a:p>
          <a:p>
            <a:r>
              <a:rPr lang="ru-RU" dirty="0" smtClean="0"/>
              <a:t>начиная </a:t>
            </a:r>
            <a:r>
              <a:rPr lang="ru-RU" dirty="0"/>
              <a:t>от сайтов и корпоративных порталов до управленческих приложений класса ECM, CRM и ERP, </a:t>
            </a:r>
            <a:r>
              <a:rPr lang="ru-RU" dirty="0" smtClean="0"/>
              <a:t>работающие </a:t>
            </a:r>
            <a:r>
              <a:rPr lang="ru-RU" dirty="0"/>
              <a:t>на всех типах браузеров и не </a:t>
            </a:r>
            <a:r>
              <a:rPr lang="ru-RU" dirty="0" smtClean="0"/>
              <a:t>зависящие </a:t>
            </a:r>
            <a:r>
              <a:rPr lang="ru-RU" dirty="0"/>
              <a:t>от используемой СУБД </a:t>
            </a:r>
            <a:endParaRPr lang="ru-RU" dirty="0" smtClean="0"/>
          </a:p>
          <a:p>
            <a:pPr>
              <a:spcBef>
                <a:spcPts val="1200"/>
              </a:spcBef>
            </a:pPr>
            <a:r>
              <a:rPr lang="ru-RU" dirty="0"/>
              <a:t>Использование платформы позволяет избавиться от огромного объема повторяющейся от проекта к проекту рутинной работы (решение системных задач, взаимодействие с базами данных, разработка графических интерфейсов, вопросы безопасности, обновления и т.д. и т.п.) и сосредоточить усилия на главном – предметной области, бизнес-логике, аналитике, удобных и продуманных пользовательских интерфейсах. Все это значительно </a:t>
            </a:r>
            <a:r>
              <a:rPr lang="ru-RU" b="1" cap="small" dirty="0"/>
              <a:t>сокращает себестоимость разработки, повышает ее качество, упрощает дальнейшую </a:t>
            </a:r>
            <a:r>
              <a:rPr lang="ru-RU" b="1" cap="small" dirty="0" smtClean="0"/>
              <a:t>поддержку</a:t>
            </a:r>
            <a:endParaRPr lang="ru-RU" b="1" cap="small" dirty="0" smtClean="0">
              <a:solidFill>
                <a:srgbClr val="002060"/>
              </a:solidFill>
            </a:endParaRPr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48" y="5995868"/>
            <a:ext cx="585645" cy="5902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5391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039" y="107789"/>
            <a:ext cx="8816900" cy="406155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Инструментальная </a:t>
            </a:r>
            <a:r>
              <a:rPr lang="en-US" sz="2600" b="1" dirty="0" smtClean="0">
                <a:solidFill>
                  <a:srgbClr val="C00000"/>
                </a:solidFill>
              </a:rPr>
              <a:t>PHP-</a:t>
            </a:r>
            <a:r>
              <a:rPr lang="ru-RU" sz="2600" b="1" dirty="0" smtClean="0">
                <a:solidFill>
                  <a:srgbClr val="C00000"/>
                </a:solidFill>
              </a:rPr>
              <a:t>платформа </a:t>
            </a:r>
            <a:r>
              <a:rPr lang="en-US" sz="2600" b="1" dirty="0" smtClean="0">
                <a:solidFill>
                  <a:srgbClr val="C00000"/>
                </a:solidFill>
              </a:rPr>
              <a:t>Wad-er</a:t>
            </a:r>
            <a:r>
              <a:rPr lang="ru-RU" sz="2600" b="1" dirty="0" smtClean="0">
                <a:solidFill>
                  <a:srgbClr val="C00000"/>
                </a:solidFill>
              </a:rPr>
              <a:t>. Концепция</a:t>
            </a:r>
            <a:endParaRPr lang="ru-RU" sz="26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9812" y="6477546"/>
            <a:ext cx="7094942" cy="380454"/>
            <a:chOff x="0" y="6477546"/>
            <a:chExt cx="7094942" cy="380454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588850" y="6477546"/>
              <a:ext cx="450609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Инструментальная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</a:rPr>
                <a:t>PHP-</a:t>
              </a:r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платформа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</a:rPr>
                <a:t>Wad-er</a:t>
              </a:r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. Концепция</a:t>
              </a: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47189" y="711021"/>
            <a:ext cx="852326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1700" dirty="0"/>
              <a:t>Платформа</a:t>
            </a:r>
            <a:r>
              <a:rPr lang="ru-RU" sz="1700" b="1" dirty="0"/>
              <a:t> Wad-er </a:t>
            </a:r>
            <a:r>
              <a:rPr lang="ru-RU" sz="1700" dirty="0"/>
              <a:t>использует </a:t>
            </a:r>
            <a:r>
              <a:rPr lang="ru-RU" sz="1700" b="1" cap="small" dirty="0"/>
              <a:t>концепцию CMS с ее терминологией и особенностями</a:t>
            </a:r>
            <a:r>
              <a:rPr lang="ru-RU" sz="1700" dirty="0"/>
              <a:t>. Интерфейс платформы</a:t>
            </a:r>
            <a:r>
              <a:rPr lang="ru-RU" sz="1700" b="1" dirty="0"/>
              <a:t> </a:t>
            </a:r>
            <a:r>
              <a:rPr lang="ru-RU" sz="1700" dirty="0"/>
              <a:t>состоит из </a:t>
            </a:r>
            <a:r>
              <a:rPr lang="ru-RU" sz="1700" b="1" cap="small" dirty="0"/>
              <a:t>панели управления </a:t>
            </a:r>
            <a:r>
              <a:rPr lang="ru-RU" sz="1700" dirty="0"/>
              <a:t>(back </a:t>
            </a:r>
            <a:r>
              <a:rPr lang="ru-RU" sz="1700" dirty="0" smtClean="0"/>
              <a:t>end, административная часть)</a:t>
            </a:r>
            <a:r>
              <a:rPr lang="ru-RU" sz="1700" b="1" dirty="0" smtClean="0"/>
              <a:t> </a:t>
            </a:r>
            <a:r>
              <a:rPr lang="ru-RU" sz="1700" dirty="0"/>
              <a:t>и</a:t>
            </a:r>
            <a:r>
              <a:rPr lang="ru-RU" sz="1700" b="1" dirty="0"/>
              <a:t> </a:t>
            </a:r>
            <a:r>
              <a:rPr lang="ru-RU" sz="1700" b="1" cap="small" dirty="0"/>
              <a:t>сайта</a:t>
            </a:r>
            <a:r>
              <a:rPr lang="ru-RU" sz="1700" i="1" dirty="0"/>
              <a:t> </a:t>
            </a:r>
            <a:r>
              <a:rPr lang="ru-RU" sz="1700" dirty="0"/>
              <a:t>(front </a:t>
            </a:r>
            <a:r>
              <a:rPr lang="ru-RU" sz="1700" dirty="0" smtClean="0"/>
              <a:t>end, общедоступная часть)</a:t>
            </a:r>
            <a:r>
              <a:rPr lang="ru-RU" sz="1700" b="1" dirty="0" smtClean="0"/>
              <a:t>. </a:t>
            </a:r>
            <a:r>
              <a:rPr lang="ru-RU" sz="1700" dirty="0"/>
              <a:t>С помощью панели </a:t>
            </a:r>
            <a:r>
              <a:rPr lang="ru-RU" sz="1700" dirty="0" smtClean="0"/>
              <a:t>управления можно </a:t>
            </a:r>
            <a:r>
              <a:rPr lang="ru-RU" sz="1700" dirty="0"/>
              <a:t>создавать </a:t>
            </a:r>
            <a:r>
              <a:rPr lang="ru-RU" sz="1700" dirty="0" smtClean="0"/>
              <a:t>контент </a:t>
            </a:r>
            <a:r>
              <a:rPr lang="ru-RU" sz="1700" dirty="0"/>
              <a:t>сайта и любые </a:t>
            </a:r>
            <a:r>
              <a:rPr lang="ru-RU" sz="1700" dirty="0" smtClean="0"/>
              <a:t>объекты платформы </a:t>
            </a:r>
            <a:r>
              <a:rPr lang="ru-RU" sz="1700" b="1" dirty="0"/>
              <a:t>Wad-er </a:t>
            </a:r>
            <a:r>
              <a:rPr lang="ru-RU" sz="1700" dirty="0"/>
              <a:t>– модули, шаблоны и их переменные, сниппеты, чанки, плагины и др</a:t>
            </a:r>
            <a:r>
              <a:rPr lang="uk-UA" sz="1700" dirty="0" smtClean="0"/>
              <a:t>.</a:t>
            </a:r>
          </a:p>
          <a:p>
            <a:pPr marL="285750" indent="-285750">
              <a:spcBef>
                <a:spcPts val="1800"/>
              </a:spcBef>
              <a:buFont typeface="Arial" pitchFamily="34" charset="0"/>
              <a:buChar char="•"/>
            </a:pPr>
            <a:r>
              <a:rPr lang="ru-RU" sz="1700" b="1" cap="small" dirty="0" smtClean="0"/>
              <a:t>Любой </a:t>
            </a:r>
            <a:r>
              <a:rPr lang="ru-RU" sz="1700" b="1" cap="small" dirty="0"/>
              <a:t>объект </a:t>
            </a:r>
            <a:r>
              <a:rPr lang="ru-RU" sz="1700" dirty="0"/>
              <a:t>платформы </a:t>
            </a:r>
            <a:r>
              <a:rPr lang="ru-RU" sz="1700" b="1" dirty="0"/>
              <a:t>Wad-er</a:t>
            </a:r>
            <a:r>
              <a:rPr lang="ru-RU" sz="1700" dirty="0"/>
              <a:t> </a:t>
            </a:r>
            <a:r>
              <a:rPr lang="ru-RU" sz="1700" b="1" cap="small" dirty="0"/>
              <a:t>создаётся аналогично странице сайта</a:t>
            </a:r>
            <a:r>
              <a:rPr lang="ru-RU" sz="1700" dirty="0" smtClean="0"/>
              <a:t>.</a:t>
            </a:r>
            <a:r>
              <a:rPr lang="ru-RU" sz="1700" dirty="0"/>
              <a:t> </a:t>
            </a:r>
            <a:r>
              <a:rPr lang="ru-RU" sz="1700" dirty="0" smtClean="0"/>
              <a:t>Каждая </a:t>
            </a:r>
            <a:r>
              <a:rPr lang="ru-RU" sz="1700" dirty="0"/>
              <a:t>страница или фрейм может иметь свой шаблон с использованием стилей </a:t>
            </a:r>
            <a:r>
              <a:rPr lang="ru-RU" sz="1700" dirty="0" smtClean="0"/>
              <a:t>CSS. </a:t>
            </a:r>
            <a:r>
              <a:rPr lang="ru-RU" sz="1700" b="1" cap="small" dirty="0"/>
              <a:t>На каждый объект</a:t>
            </a:r>
            <a:r>
              <a:rPr lang="ru-RU" sz="1700" b="1" cap="all" dirty="0">
                <a:solidFill>
                  <a:srgbClr val="002060"/>
                </a:solidFill>
              </a:rPr>
              <a:t> </a:t>
            </a:r>
            <a:r>
              <a:rPr lang="ru-RU" sz="1700" dirty="0"/>
              <a:t>(страницу сайта) </a:t>
            </a:r>
            <a:r>
              <a:rPr lang="ru-RU" sz="1700" b="1" cap="small" dirty="0"/>
              <a:t>можно задавать права доступа</a:t>
            </a:r>
          </a:p>
          <a:p>
            <a:pPr marL="285750" indent="-285750">
              <a:spcBef>
                <a:spcPts val="1800"/>
              </a:spcBef>
              <a:buFont typeface="Arial" pitchFamily="34" charset="0"/>
              <a:buChar char="•"/>
            </a:pPr>
            <a:r>
              <a:rPr lang="ru-RU" sz="1700" b="1" cap="small" dirty="0"/>
              <a:t>Плагины, запускаемые по системным событиям </a:t>
            </a:r>
            <a:r>
              <a:rPr lang="ru-RU" sz="1700" dirty="0"/>
              <a:t>(генерируемых парсером), позволяют </a:t>
            </a:r>
            <a:r>
              <a:rPr lang="ru-RU" sz="1700" b="1" cap="small" dirty="0"/>
              <a:t>влиять на интерфейс страниц, протекание бизнес-процессов (включая парсинг), работу с базой данных и др. </a:t>
            </a:r>
          </a:p>
          <a:p>
            <a:pPr marL="285750" indent="-285750">
              <a:spcBef>
                <a:spcPts val="1800"/>
              </a:spcBef>
              <a:buFont typeface="Arial" pitchFamily="34" charset="0"/>
              <a:buChar char="•"/>
            </a:pPr>
            <a:r>
              <a:rPr lang="ru-RU" sz="1700" b="1" cap="small" dirty="0"/>
              <a:t>В зависимости от настроек и прав доступа, страница может отображаться на сайте или в панели управления (или в обоих местах одновременно). </a:t>
            </a:r>
            <a:r>
              <a:rPr lang="ru-RU" sz="1700" dirty="0" smtClean="0"/>
              <a:t>Это </a:t>
            </a:r>
            <a:r>
              <a:rPr lang="ru-RU" sz="1700" dirty="0"/>
              <a:t>дает гибкость и удобство, позволяя произвольным образом разрабатывать как публичную часть </a:t>
            </a:r>
            <a:r>
              <a:rPr lang="en-US" sz="1700" dirty="0"/>
              <a:t>web</a:t>
            </a:r>
            <a:r>
              <a:rPr lang="ru-RU" sz="1700" dirty="0"/>
              <a:t>-приложения</a:t>
            </a:r>
            <a:r>
              <a:rPr lang="ru-RU" sz="1700" dirty="0" smtClean="0"/>
              <a:t>, </a:t>
            </a:r>
            <a:r>
              <a:rPr lang="ru-RU" sz="1700" dirty="0"/>
              <a:t>так и панель управления (используя ее в качестве рабочего </a:t>
            </a:r>
            <a:r>
              <a:rPr lang="ru-RU" sz="1700" dirty="0" smtClean="0"/>
              <a:t>интерфейса)</a:t>
            </a:r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48" y="5995868"/>
            <a:ext cx="585645" cy="5902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71605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039" y="187877"/>
            <a:ext cx="8396471" cy="866687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Инструментальная </a:t>
            </a:r>
            <a:r>
              <a:rPr lang="en-US" sz="2600" b="1" dirty="0" smtClean="0">
                <a:solidFill>
                  <a:srgbClr val="C00000"/>
                </a:solidFill>
              </a:rPr>
              <a:t>PHP-</a:t>
            </a:r>
            <a:r>
              <a:rPr lang="ru-RU" sz="2600" b="1" dirty="0" smtClean="0">
                <a:solidFill>
                  <a:srgbClr val="C00000"/>
                </a:solidFill>
              </a:rPr>
              <a:t>платформа </a:t>
            </a:r>
            <a:r>
              <a:rPr lang="en-US" sz="2600" b="1" dirty="0" smtClean="0">
                <a:solidFill>
                  <a:srgbClr val="C00000"/>
                </a:solidFill>
              </a:rPr>
              <a:t>Wad-er</a:t>
            </a:r>
            <a:r>
              <a:rPr lang="ru-RU" sz="2600" b="1" dirty="0" smtClean="0">
                <a:solidFill>
                  <a:srgbClr val="C00000"/>
                </a:solidFill>
              </a:rPr>
              <a:t>. Панель управления</a:t>
            </a:r>
            <a:r>
              <a:rPr lang="en-US" sz="2600" b="1" dirty="0" smtClean="0">
                <a:solidFill>
                  <a:srgbClr val="C00000"/>
                </a:solidFill>
              </a:rPr>
              <a:t> (</a:t>
            </a:r>
            <a:r>
              <a:rPr lang="ru-RU" sz="2600" b="1" dirty="0" smtClean="0">
                <a:solidFill>
                  <a:srgbClr val="C00000"/>
                </a:solidFill>
              </a:rPr>
              <a:t>админка</a:t>
            </a:r>
            <a:r>
              <a:rPr lang="en-US" sz="2600" b="1" dirty="0" smtClean="0">
                <a:solidFill>
                  <a:srgbClr val="C00000"/>
                </a:solidFill>
              </a:rPr>
              <a:t>)</a:t>
            </a:r>
            <a:endParaRPr lang="ru-RU" sz="26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9812" y="6444683"/>
            <a:ext cx="7094942" cy="413317"/>
            <a:chOff x="0" y="6444683"/>
            <a:chExt cx="7094942" cy="413317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588850" y="6444683"/>
              <a:ext cx="4506092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Инструментальная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</a:rPr>
                <a:t>PHP-</a:t>
              </a:r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платформа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</a:rPr>
                <a:t>Wad-er</a:t>
              </a:r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. Панель управления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</a:rPr>
                <a:t> (</a:t>
              </a:r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админка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</a:rPr>
                <a:t>)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212" y="1219249"/>
            <a:ext cx="8256298" cy="403954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48" y="5995868"/>
            <a:ext cx="585645" cy="5902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7833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039" y="187877"/>
            <a:ext cx="8396471" cy="866687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Инструментальная </a:t>
            </a:r>
            <a:r>
              <a:rPr lang="en-US" sz="2600" b="1" dirty="0" smtClean="0">
                <a:solidFill>
                  <a:srgbClr val="C00000"/>
                </a:solidFill>
              </a:rPr>
              <a:t>PHP-</a:t>
            </a:r>
            <a:r>
              <a:rPr lang="ru-RU" sz="2600" b="1" dirty="0" smtClean="0">
                <a:solidFill>
                  <a:srgbClr val="C00000"/>
                </a:solidFill>
              </a:rPr>
              <a:t>платформа </a:t>
            </a:r>
            <a:r>
              <a:rPr lang="en-US" sz="2600" b="1" dirty="0" smtClean="0">
                <a:solidFill>
                  <a:srgbClr val="C00000"/>
                </a:solidFill>
              </a:rPr>
              <a:t>Wad-er</a:t>
            </a:r>
            <a:r>
              <a:rPr lang="ru-RU" sz="2600" b="1" dirty="0" smtClean="0">
                <a:solidFill>
                  <a:srgbClr val="C00000"/>
                </a:solidFill>
              </a:rPr>
              <a:t>. Рабочий интерфейс </a:t>
            </a:r>
            <a:r>
              <a:rPr lang="en-US" sz="2600" b="1" dirty="0" smtClean="0">
                <a:solidFill>
                  <a:srgbClr val="C00000"/>
                </a:solidFill>
              </a:rPr>
              <a:t>web-</a:t>
            </a:r>
            <a:r>
              <a:rPr lang="ru-RU" sz="2600" b="1" dirty="0" smtClean="0">
                <a:solidFill>
                  <a:srgbClr val="C00000"/>
                </a:solidFill>
              </a:rPr>
              <a:t>приложения (сайт)</a:t>
            </a:r>
            <a:endParaRPr lang="ru-RU" sz="26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9812" y="6444683"/>
            <a:ext cx="7094942" cy="413317"/>
            <a:chOff x="0" y="6444683"/>
            <a:chExt cx="7094942" cy="413317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588850" y="6444683"/>
              <a:ext cx="4506092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Инструментальная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PHP-</a:t>
              </a:r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платформа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Wad-er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. Рабочий интерфейс приложения (сайт)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426" y="1269833"/>
            <a:ext cx="7215082" cy="434599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48" y="5995868"/>
            <a:ext cx="585645" cy="5902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8054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039" y="187877"/>
            <a:ext cx="8816900" cy="406155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Платформа </a:t>
            </a:r>
            <a:r>
              <a:rPr lang="en-US" sz="2600" b="1" dirty="0" smtClean="0">
                <a:solidFill>
                  <a:srgbClr val="C00000"/>
                </a:solidFill>
              </a:rPr>
              <a:t>Wad-er</a:t>
            </a:r>
            <a:r>
              <a:rPr lang="ru-RU" sz="2600" b="1" dirty="0" smtClean="0">
                <a:solidFill>
                  <a:srgbClr val="C00000"/>
                </a:solidFill>
              </a:rPr>
              <a:t> в сравнении с другими фреймворками</a:t>
            </a:r>
            <a:endParaRPr lang="ru-RU" sz="26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9812" y="6459643"/>
            <a:ext cx="7175036" cy="398357"/>
            <a:chOff x="0" y="6459643"/>
            <a:chExt cx="7175036" cy="398357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4" y="6459643"/>
              <a:ext cx="450609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Платформа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</a:rPr>
                <a:t>Wad-er</a:t>
              </a:r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 в сравнении с другими фреймворками</a:t>
              </a: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47189" y="824479"/>
            <a:ext cx="8523268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sz="1700" dirty="0"/>
              <a:t>Платформа </a:t>
            </a:r>
            <a:r>
              <a:rPr lang="en-US" sz="1700" b="1" dirty="0"/>
              <a:t>Wad</a:t>
            </a:r>
            <a:r>
              <a:rPr lang="ru-RU" sz="1700" b="1" dirty="0"/>
              <a:t>-</a:t>
            </a:r>
            <a:r>
              <a:rPr lang="en-US" sz="1700" b="1" dirty="0"/>
              <a:t>er</a:t>
            </a:r>
            <a:r>
              <a:rPr lang="ru-RU" sz="1700" dirty="0"/>
              <a:t>, как и большинство других фреймворков,</a:t>
            </a:r>
            <a:r>
              <a:rPr lang="en-US" sz="1700" dirty="0"/>
              <a:t> </a:t>
            </a:r>
            <a:r>
              <a:rPr lang="ru-RU" sz="1700" dirty="0"/>
              <a:t>следует принципам построения MVC-приложений. Отличительные особенности платформы </a:t>
            </a:r>
            <a:r>
              <a:rPr lang="en-US" sz="1700" b="1" dirty="0"/>
              <a:t>Wad</a:t>
            </a:r>
            <a:r>
              <a:rPr lang="ru-RU" sz="1700" b="1" dirty="0"/>
              <a:t>-</a:t>
            </a:r>
            <a:r>
              <a:rPr lang="en-US" sz="1700" b="1" dirty="0"/>
              <a:t>er</a:t>
            </a:r>
            <a:r>
              <a:rPr lang="ru-RU" sz="1700" dirty="0"/>
              <a:t>:</a:t>
            </a:r>
          </a:p>
          <a:p>
            <a:pPr lvl="0">
              <a:spcBef>
                <a:spcPts val="1200"/>
              </a:spcBef>
            </a:pPr>
            <a:r>
              <a:rPr lang="ru-RU" sz="1700" dirty="0"/>
              <a:t>   </a:t>
            </a:r>
            <a:r>
              <a:rPr lang="ru-RU" sz="1700" dirty="0" smtClean="0"/>
              <a:t>–</a:t>
            </a:r>
            <a:r>
              <a:rPr lang="en-US" sz="1700" b="1" i="1" dirty="0" smtClean="0"/>
              <a:t>      </a:t>
            </a:r>
            <a:r>
              <a:rPr lang="ru-RU" sz="1700" b="1" cap="all" dirty="0">
                <a:solidFill>
                  <a:srgbClr val="002060"/>
                </a:solidFill>
              </a:rPr>
              <a:t>тщательно спроектирована </a:t>
            </a:r>
            <a:r>
              <a:rPr lang="ru-RU" sz="1700" dirty="0"/>
              <a:t>– </a:t>
            </a:r>
            <a:r>
              <a:rPr lang="ru-RU" sz="1700" i="1" dirty="0"/>
              <a:t>код ядра платформы академически </a:t>
            </a:r>
          </a:p>
          <a:p>
            <a:pPr lvl="0"/>
            <a:r>
              <a:rPr lang="ru-RU" sz="1700" i="1" dirty="0"/>
              <a:t>              грамотный и на 100 % уникальный</a:t>
            </a:r>
            <a:r>
              <a:rPr lang="ru-RU" sz="1700" dirty="0"/>
              <a:t>. Состав и структура ядра – компромисс      </a:t>
            </a:r>
          </a:p>
          <a:p>
            <a:pPr lvl="0"/>
            <a:r>
              <a:rPr lang="ru-RU" sz="1700" dirty="0"/>
              <a:t>              между простотой и функциональной достаточностью, с одной стороны, </a:t>
            </a:r>
          </a:p>
          <a:p>
            <a:pPr lvl="0"/>
            <a:r>
              <a:rPr lang="ru-RU" sz="1700" dirty="0"/>
              <a:t>              и эффективностью, устойчивостью и высокой скоростью выполнения              </a:t>
            </a:r>
          </a:p>
          <a:p>
            <a:pPr lvl="0"/>
            <a:r>
              <a:rPr lang="ru-RU" sz="1700" dirty="0"/>
              <a:t>              транзакций, с другой </a:t>
            </a:r>
            <a:r>
              <a:rPr lang="ru-RU" sz="1700" dirty="0" smtClean="0"/>
              <a:t>стороны</a:t>
            </a:r>
            <a:endParaRPr lang="ru-RU" sz="1700" dirty="0"/>
          </a:p>
          <a:p>
            <a:pPr lvl="0">
              <a:spcBef>
                <a:spcPts val="1200"/>
              </a:spcBef>
            </a:pPr>
            <a:r>
              <a:rPr lang="ru-RU" sz="1700" dirty="0" smtClean="0"/>
              <a:t>  –</a:t>
            </a:r>
            <a:r>
              <a:rPr lang="en-US" sz="1700" b="1" i="1" dirty="0" smtClean="0"/>
              <a:t>     </a:t>
            </a:r>
            <a:r>
              <a:rPr lang="ru-RU" sz="1700" b="1" i="1" dirty="0" smtClean="0"/>
              <a:t>  </a:t>
            </a:r>
            <a:r>
              <a:rPr lang="ru-RU" sz="1700" b="1" cap="all" dirty="0">
                <a:solidFill>
                  <a:srgbClr val="002060"/>
                </a:solidFill>
              </a:rPr>
              <a:t>модульная структура платформы и создаваемых </a:t>
            </a:r>
            <a:r>
              <a:rPr lang="en-US" sz="1700" b="1" cap="all" dirty="0">
                <a:solidFill>
                  <a:srgbClr val="002060"/>
                </a:solidFill>
              </a:rPr>
              <a:t>Web-</a:t>
            </a:r>
            <a:r>
              <a:rPr lang="ru-RU" sz="1700" b="1" cap="all" dirty="0">
                <a:solidFill>
                  <a:srgbClr val="002060"/>
                </a:solidFill>
              </a:rPr>
              <a:t>приложений </a:t>
            </a:r>
            <a:r>
              <a:rPr lang="ru-RU" sz="1700" dirty="0" smtClean="0">
                <a:solidFill>
                  <a:srgbClr val="002060"/>
                </a:solidFill>
              </a:rPr>
              <a:t> </a:t>
            </a:r>
            <a:endParaRPr lang="ru-RU" sz="1700" dirty="0">
              <a:solidFill>
                <a:srgbClr val="002060"/>
              </a:solidFill>
            </a:endParaRPr>
          </a:p>
          <a:p>
            <a:pPr lvl="0"/>
            <a:r>
              <a:rPr lang="ru-RU" sz="1700" dirty="0"/>
              <a:t>              </a:t>
            </a:r>
            <a:r>
              <a:rPr lang="ru-RU" sz="1700" dirty="0" smtClean="0"/>
              <a:t>Весь </a:t>
            </a:r>
            <a:r>
              <a:rPr lang="ru-RU" sz="1700" dirty="0"/>
              <a:t>функционал – приложения, функции, шаблоны и др. сосредоточен в </a:t>
            </a:r>
          </a:p>
          <a:p>
            <a:pPr lvl="0"/>
            <a:r>
              <a:rPr lang="ru-RU" sz="1700" dirty="0"/>
              <a:t>              модулях</a:t>
            </a:r>
            <a:r>
              <a:rPr lang="ru-RU" sz="1700" i="1" dirty="0"/>
              <a:t>, </a:t>
            </a:r>
            <a:r>
              <a:rPr lang="ru-RU" sz="1700" dirty="0"/>
              <a:t> которые тесно интегрированы между собой, взаимодействуют с </a:t>
            </a:r>
          </a:p>
          <a:p>
            <a:pPr lvl="0"/>
            <a:r>
              <a:rPr lang="ru-RU" sz="1700" dirty="0"/>
              <a:t>              помощью </a:t>
            </a:r>
            <a:r>
              <a:rPr lang="en-US" sz="1700" dirty="0"/>
              <a:t>API</a:t>
            </a:r>
            <a:r>
              <a:rPr lang="ru-RU" sz="1700" dirty="0"/>
              <a:t> и широко используют плагины</a:t>
            </a:r>
            <a:r>
              <a:rPr lang="ru-RU" sz="1700" dirty="0" smtClean="0"/>
              <a:t>. </a:t>
            </a:r>
            <a:endParaRPr lang="ru-RU" sz="1700" dirty="0"/>
          </a:p>
          <a:p>
            <a:pPr lvl="0"/>
            <a:r>
              <a:rPr lang="ru-RU" sz="1700" dirty="0"/>
              <a:t>              Это дает преимущества для работы команды программистов, позволяя </a:t>
            </a:r>
            <a:r>
              <a:rPr lang="ru-RU" sz="1700" dirty="0" smtClean="0"/>
              <a:t>каждому </a:t>
            </a:r>
          </a:p>
          <a:p>
            <a:pPr lvl="0"/>
            <a:r>
              <a:rPr lang="ru-RU" sz="1700" dirty="0"/>
              <a:t> </a:t>
            </a:r>
            <a:r>
              <a:rPr lang="ru-RU" sz="1700" dirty="0" smtClean="0"/>
              <a:t>             независимо </a:t>
            </a:r>
            <a:r>
              <a:rPr lang="ru-RU" sz="1700" dirty="0"/>
              <a:t>от других создавать и тестировать модули как </a:t>
            </a:r>
            <a:r>
              <a:rPr lang="ru-RU" sz="1700" dirty="0" smtClean="0"/>
              <a:t>завершенные </a:t>
            </a:r>
          </a:p>
          <a:p>
            <a:pPr lvl="0"/>
            <a:r>
              <a:rPr lang="ru-RU" sz="1700" dirty="0"/>
              <a:t> </a:t>
            </a:r>
            <a:r>
              <a:rPr lang="ru-RU" sz="1700" dirty="0" smtClean="0"/>
              <a:t>             компоненты </a:t>
            </a:r>
            <a:r>
              <a:rPr lang="ru-RU" sz="1700" dirty="0"/>
              <a:t>большого </a:t>
            </a:r>
            <a:r>
              <a:rPr lang="ru-RU" sz="1700" dirty="0" smtClean="0"/>
              <a:t>проекта</a:t>
            </a:r>
            <a:endParaRPr lang="ru-RU" sz="1700" dirty="0"/>
          </a:p>
          <a:p>
            <a:pPr>
              <a:spcBef>
                <a:spcPts val="1200"/>
              </a:spcBef>
            </a:pPr>
            <a:r>
              <a:rPr lang="ru-RU" sz="1700" dirty="0" smtClean="0"/>
              <a:t>   –</a:t>
            </a:r>
            <a:r>
              <a:rPr lang="en-US" sz="1700" b="1" i="1" dirty="0" smtClean="0"/>
              <a:t>      </a:t>
            </a:r>
            <a:r>
              <a:rPr lang="ru-RU" sz="1700" b="1" cap="all" dirty="0" smtClean="0">
                <a:solidFill>
                  <a:srgbClr val="002060"/>
                </a:solidFill>
              </a:rPr>
              <a:t>отказ </a:t>
            </a:r>
            <a:r>
              <a:rPr lang="ru-RU" sz="1700" b="1" cap="all" dirty="0">
                <a:solidFill>
                  <a:srgbClr val="002060"/>
                </a:solidFill>
              </a:rPr>
              <a:t>от генерации кода при помощи консоли</a:t>
            </a:r>
            <a:r>
              <a:rPr lang="ru-RU" sz="1700" dirty="0"/>
              <a:t>. </a:t>
            </a:r>
            <a:r>
              <a:rPr lang="ru-RU" sz="1700" dirty="0" smtClean="0"/>
              <a:t>Встроенные </a:t>
            </a:r>
            <a:r>
              <a:rPr lang="en-US" sz="1700" dirty="0" smtClean="0"/>
              <a:t>case</a:t>
            </a:r>
            <a:r>
              <a:rPr lang="ru-RU" sz="1700" dirty="0" smtClean="0"/>
              <a:t>-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     средства позволяют </a:t>
            </a:r>
            <a:r>
              <a:rPr lang="ru-RU" sz="1700" dirty="0"/>
              <a:t>создавать готовый код </a:t>
            </a:r>
            <a:r>
              <a:rPr lang="ru-RU" sz="1700" dirty="0" smtClean="0"/>
              <a:t>приложения</a:t>
            </a:r>
            <a:r>
              <a:rPr lang="en-US" sz="1700" dirty="0" smtClean="0"/>
              <a:t> </a:t>
            </a:r>
            <a:r>
              <a:rPr lang="ru-RU" sz="1700" dirty="0" smtClean="0"/>
              <a:t>и его интерфейсы</a:t>
            </a:r>
            <a:endParaRPr lang="ru-RU" sz="1700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48" y="5995868"/>
            <a:ext cx="585645" cy="5902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6295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039" y="187877"/>
            <a:ext cx="8816900" cy="406155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Платформа </a:t>
            </a:r>
            <a:r>
              <a:rPr lang="en-US" sz="2600" b="1" dirty="0" smtClean="0">
                <a:solidFill>
                  <a:srgbClr val="C00000"/>
                </a:solidFill>
              </a:rPr>
              <a:t>Wad-er</a:t>
            </a:r>
            <a:r>
              <a:rPr lang="ru-RU" sz="2600" b="1" dirty="0" smtClean="0">
                <a:solidFill>
                  <a:srgbClr val="C00000"/>
                </a:solidFill>
              </a:rPr>
              <a:t> в сравнении с другими фреймворками</a:t>
            </a:r>
            <a:endParaRPr lang="ru-RU" sz="26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9812" y="6459643"/>
            <a:ext cx="7175036" cy="398357"/>
            <a:chOff x="0" y="6459643"/>
            <a:chExt cx="7175036" cy="398357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4" y="6459643"/>
              <a:ext cx="450609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Платформа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</a:rPr>
                <a:t>Wad-er</a:t>
              </a:r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 в сравнении с другими фреймворками</a:t>
              </a: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47189" y="771087"/>
            <a:ext cx="8616718" cy="5155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ts val="600"/>
              </a:spcBef>
            </a:pPr>
            <a:r>
              <a:rPr lang="ru-RU" sz="1700" dirty="0"/>
              <a:t>–</a:t>
            </a:r>
            <a:r>
              <a:rPr lang="en-US" sz="1700" b="1" i="1" dirty="0"/>
              <a:t>     </a:t>
            </a:r>
            <a:r>
              <a:rPr lang="ru-RU" sz="1700" b="1" i="1" dirty="0"/>
              <a:t>       </a:t>
            </a:r>
            <a:r>
              <a:rPr lang="ru-RU" sz="1700" b="1" cap="all" dirty="0">
                <a:solidFill>
                  <a:srgbClr val="002060"/>
                </a:solidFill>
              </a:rPr>
              <a:t>отсутствие жесткой структуры каталогов</a:t>
            </a:r>
            <a:r>
              <a:rPr lang="ru-RU" sz="1700" dirty="0"/>
              <a:t>. В любом каталоге модуля </a:t>
            </a:r>
          </a:p>
          <a:p>
            <a:r>
              <a:rPr lang="ru-RU" sz="1700" dirty="0"/>
              <a:t>                </a:t>
            </a:r>
            <a:r>
              <a:rPr lang="ru-RU" sz="1700" dirty="0" smtClean="0"/>
              <a:t> можно менять </a:t>
            </a:r>
            <a:r>
              <a:rPr lang="ru-RU" sz="1700" dirty="0"/>
              <a:t>содержимое каталогов </a:t>
            </a:r>
            <a:r>
              <a:rPr lang="ru-RU" sz="1700" dirty="0" smtClean="0"/>
              <a:t>controllers</a:t>
            </a:r>
            <a:r>
              <a:rPr lang="ru-RU" sz="1700" dirty="0"/>
              <a:t>/, lang/, </a:t>
            </a:r>
            <a:r>
              <a:rPr lang="ru-RU" sz="1700" dirty="0" smtClean="0"/>
              <a:t>models</a:t>
            </a:r>
            <a:r>
              <a:rPr lang="ru-RU" sz="1700" dirty="0"/>
              <a:t>/, </a:t>
            </a:r>
            <a:r>
              <a:rPr lang="ru-RU" sz="1700" dirty="0" smtClean="0"/>
              <a:t>views</a:t>
            </a:r>
            <a:r>
              <a:rPr lang="ru-RU" sz="1700" dirty="0"/>
              <a:t>/, </a:t>
            </a:r>
            <a:endParaRPr lang="ru-RU" sz="1700" dirty="0" smtClean="0"/>
          </a:p>
          <a:p>
            <a:r>
              <a:rPr lang="ru-RU" sz="1700" dirty="0"/>
              <a:t> </a:t>
            </a:r>
            <a:r>
              <a:rPr lang="ru-RU" sz="1700" dirty="0" smtClean="0"/>
              <a:t>                xml/, </a:t>
            </a:r>
            <a:r>
              <a:rPr lang="ru-RU" sz="1700" dirty="0"/>
              <a:t>автоматически создаваемых при </a:t>
            </a:r>
            <a:r>
              <a:rPr lang="ru-RU" sz="1700" dirty="0" smtClean="0"/>
              <a:t>использовании </a:t>
            </a:r>
            <a:r>
              <a:rPr lang="en-US" sz="1700" dirty="0"/>
              <a:t>case</a:t>
            </a:r>
            <a:r>
              <a:rPr lang="ru-RU" sz="1700" dirty="0" smtClean="0"/>
              <a:t>-средств</a:t>
            </a:r>
          </a:p>
          <a:p>
            <a:pPr>
              <a:spcBef>
                <a:spcPts val="1200"/>
              </a:spcBef>
            </a:pPr>
            <a:r>
              <a:rPr lang="ru-RU" sz="1700" dirty="0" smtClean="0"/>
              <a:t>–</a:t>
            </a:r>
            <a:r>
              <a:rPr lang="en-US" sz="1700" b="1" i="1" dirty="0" smtClean="0"/>
              <a:t>      </a:t>
            </a:r>
            <a:r>
              <a:rPr lang="ru-RU" sz="1700" b="1" i="1" dirty="0" smtClean="0"/>
              <a:t>      </a:t>
            </a:r>
            <a:r>
              <a:rPr lang="ru-RU" sz="1700" b="1" cap="all" dirty="0" smtClean="0">
                <a:solidFill>
                  <a:srgbClr val="002060"/>
                </a:solidFill>
              </a:rPr>
              <a:t>два </a:t>
            </a:r>
            <a:r>
              <a:rPr lang="ru-RU" sz="1700" b="1" cap="all" dirty="0">
                <a:solidFill>
                  <a:srgbClr val="002060"/>
                </a:solidFill>
              </a:rPr>
              <a:t>варианта реализации MVC паттерна</a:t>
            </a:r>
            <a:r>
              <a:rPr lang="ru-RU" sz="1700" cap="all" dirty="0">
                <a:solidFill>
                  <a:srgbClr val="002060"/>
                </a:solidFill>
              </a:rPr>
              <a:t> </a:t>
            </a:r>
            <a:r>
              <a:rPr lang="ru-RU" sz="1700" dirty="0"/>
              <a:t>позволяют проектировать </a:t>
            </a:r>
          </a:p>
          <a:p>
            <a:r>
              <a:rPr lang="ru-RU" sz="1700" dirty="0"/>
              <a:t>             </a:t>
            </a:r>
            <a:r>
              <a:rPr lang="ru-RU" sz="1700" dirty="0" smtClean="0"/>
              <a:t>    приложения </a:t>
            </a:r>
            <a:r>
              <a:rPr lang="ru-RU" sz="1700" dirty="0"/>
              <a:t>комбинируя эти </a:t>
            </a:r>
            <a:r>
              <a:rPr lang="ru-RU" sz="1700" dirty="0" smtClean="0"/>
              <a:t>способы </a:t>
            </a:r>
            <a:r>
              <a:rPr lang="ru-RU" sz="1700" dirty="0"/>
              <a:t>формирования выходного HTML </a:t>
            </a:r>
            <a:r>
              <a:rPr lang="ru-RU" sz="1700" dirty="0" smtClean="0"/>
              <a:t>кода </a:t>
            </a:r>
            <a:endParaRPr lang="ru-RU" sz="1700" dirty="0"/>
          </a:p>
          <a:p>
            <a:r>
              <a:rPr lang="ru-RU" sz="1700" dirty="0" smtClean="0"/>
              <a:t>                 страницы </a:t>
            </a:r>
            <a:r>
              <a:rPr lang="ru-RU" sz="1700" dirty="0"/>
              <a:t>для использования преимуществ каждого из них. </a:t>
            </a:r>
          </a:p>
          <a:p>
            <a:r>
              <a:rPr lang="ru-RU" sz="1700" dirty="0"/>
              <a:t>              </a:t>
            </a:r>
            <a:r>
              <a:rPr lang="ru-RU" sz="1700" dirty="0" smtClean="0"/>
              <a:t>   Оптимальная </a:t>
            </a:r>
            <a:r>
              <a:rPr lang="ru-RU" sz="1700" dirty="0"/>
              <a:t>структура MVC: «тонкий контроллер - толстая модель», </a:t>
            </a:r>
            <a:endParaRPr lang="ru-RU" sz="1700" dirty="0" smtClean="0"/>
          </a:p>
          <a:p>
            <a:r>
              <a:rPr lang="ru-RU" sz="1700" dirty="0"/>
              <a:t> </a:t>
            </a:r>
            <a:r>
              <a:rPr lang="ru-RU" sz="1700" dirty="0" smtClean="0"/>
              <a:t>                т.е</a:t>
            </a:r>
            <a:r>
              <a:rPr lang="ru-RU" sz="1700" dirty="0"/>
              <a:t>. вся </a:t>
            </a:r>
            <a:r>
              <a:rPr lang="ru-RU" sz="1700" dirty="0" smtClean="0"/>
              <a:t>бизнес-логика </a:t>
            </a:r>
            <a:r>
              <a:rPr lang="ru-RU" sz="1700" dirty="0"/>
              <a:t>сосредоточена в </a:t>
            </a:r>
            <a:r>
              <a:rPr lang="ru-RU" sz="1700" dirty="0" smtClean="0"/>
              <a:t>модели </a:t>
            </a:r>
            <a:endParaRPr lang="ru-RU" sz="1700" dirty="0"/>
          </a:p>
          <a:p>
            <a:pPr lvl="0">
              <a:spcBef>
                <a:spcPts val="1200"/>
              </a:spcBef>
            </a:pPr>
            <a:r>
              <a:rPr lang="ru-RU" sz="1700" dirty="0"/>
              <a:t>–</a:t>
            </a:r>
            <a:r>
              <a:rPr lang="en-US" sz="1700" b="1" i="1" dirty="0"/>
              <a:t>      </a:t>
            </a:r>
            <a:r>
              <a:rPr lang="ru-RU" sz="1700" b="1" i="1" dirty="0"/>
              <a:t>      </a:t>
            </a:r>
            <a:r>
              <a:rPr lang="ru-RU" sz="1700" b="1" cap="all" dirty="0">
                <a:solidFill>
                  <a:srgbClr val="002060"/>
                </a:solidFill>
              </a:rPr>
              <a:t>применяются обычные html-шаблоны</a:t>
            </a:r>
            <a:r>
              <a:rPr lang="ru-RU" sz="1700" dirty="0"/>
              <a:t>, не используются </a:t>
            </a:r>
            <a:endParaRPr lang="ru-RU" sz="1700" dirty="0" smtClean="0"/>
          </a:p>
          <a:p>
            <a:pPr lvl="0"/>
            <a:r>
              <a:rPr lang="ru-RU" sz="1700" dirty="0"/>
              <a:t> </a:t>
            </a:r>
            <a:r>
              <a:rPr lang="ru-RU" sz="1700" dirty="0" smtClean="0"/>
              <a:t>                шаблонизаторы</a:t>
            </a:r>
            <a:r>
              <a:rPr lang="ru-RU" sz="1700" dirty="0"/>
              <a:t>, </a:t>
            </a:r>
            <a:r>
              <a:rPr lang="ru-RU" sz="1700" dirty="0" smtClean="0"/>
              <a:t>но </a:t>
            </a:r>
            <a:r>
              <a:rPr lang="ru-RU" sz="1700" dirty="0"/>
              <a:t>есть возможность их </a:t>
            </a:r>
            <a:r>
              <a:rPr lang="ru-RU" sz="1700" dirty="0" smtClean="0"/>
              <a:t>подключения</a:t>
            </a:r>
            <a:endParaRPr lang="ru-RU" sz="1700" dirty="0"/>
          </a:p>
          <a:p>
            <a:pPr>
              <a:spcBef>
                <a:spcPts val="1200"/>
              </a:spcBef>
            </a:pPr>
            <a:r>
              <a:rPr lang="ru-RU" sz="1700" dirty="0"/>
              <a:t>–</a:t>
            </a:r>
            <a:r>
              <a:rPr lang="en-US" sz="1700" b="1" i="1" dirty="0"/>
              <a:t>      </a:t>
            </a:r>
            <a:r>
              <a:rPr lang="ru-RU" sz="1700" b="1" i="1" dirty="0"/>
              <a:t>      </a:t>
            </a:r>
            <a:r>
              <a:rPr lang="ru-RU" sz="1700" b="1" cap="all" dirty="0" smtClean="0">
                <a:solidFill>
                  <a:srgbClr val="002060"/>
                </a:solidFill>
              </a:rPr>
              <a:t>работа </a:t>
            </a:r>
            <a:r>
              <a:rPr lang="ru-RU" sz="1700" b="1" cap="all" dirty="0">
                <a:solidFill>
                  <a:srgbClr val="002060"/>
                </a:solidFill>
              </a:rPr>
              <a:t>приложений на мобильных устройствах и планшетах</a:t>
            </a:r>
            <a:r>
              <a:rPr lang="ru-RU" sz="1700" dirty="0"/>
              <a:t>. </a:t>
            </a:r>
          </a:p>
          <a:p>
            <a:r>
              <a:rPr lang="ru-RU" sz="1700" dirty="0"/>
              <a:t>             </a:t>
            </a:r>
            <a:r>
              <a:rPr lang="ru-RU" sz="1700" dirty="0" smtClean="0"/>
              <a:t>   </a:t>
            </a:r>
            <a:r>
              <a:rPr lang="ru-RU" sz="1700" dirty="0"/>
              <a:t>Платформа </a:t>
            </a:r>
            <a:r>
              <a:rPr lang="en-US" sz="1700" b="1" dirty="0"/>
              <a:t>Wad</a:t>
            </a:r>
            <a:r>
              <a:rPr lang="ru-RU" sz="1700" b="1" dirty="0"/>
              <a:t>-</a:t>
            </a:r>
            <a:r>
              <a:rPr lang="en-US" sz="1700" b="1" dirty="0"/>
              <a:t>er </a:t>
            </a:r>
            <a:r>
              <a:rPr lang="ru-RU" sz="1700" dirty="0"/>
              <a:t>оттестирована </a:t>
            </a:r>
            <a:r>
              <a:rPr lang="ru-RU" sz="1700" dirty="0" smtClean="0"/>
              <a:t>на </a:t>
            </a:r>
            <a:r>
              <a:rPr lang="ru-RU" sz="1700" dirty="0"/>
              <a:t>iphone </a:t>
            </a:r>
            <a:r>
              <a:rPr lang="ru-RU" sz="1700" dirty="0" smtClean="0"/>
              <a:t>safari </a:t>
            </a:r>
            <a:r>
              <a:rPr lang="ru-RU" sz="1700" dirty="0"/>
              <a:t>и на android chrome. </a:t>
            </a:r>
            <a:endParaRPr lang="ru-RU" sz="1700" dirty="0" smtClean="0"/>
          </a:p>
          <a:p>
            <a:r>
              <a:rPr lang="ru-RU" sz="1700" dirty="0"/>
              <a:t> </a:t>
            </a:r>
            <a:r>
              <a:rPr lang="ru-RU" sz="1700" dirty="0" smtClean="0"/>
              <a:t>               Есть </a:t>
            </a:r>
            <a:r>
              <a:rPr lang="ru-RU" sz="1700" dirty="0"/>
              <a:t>возможность писать под </a:t>
            </a:r>
            <a:r>
              <a:rPr lang="ru-RU" sz="1700" dirty="0" smtClean="0"/>
              <a:t>мобильные </a:t>
            </a:r>
            <a:r>
              <a:rPr lang="ru-RU" sz="1700" dirty="0"/>
              <a:t>устройства </a:t>
            </a:r>
            <a:r>
              <a:rPr lang="ru-RU" sz="1700" dirty="0" smtClean="0"/>
              <a:t>API-клиенты</a:t>
            </a:r>
            <a:r>
              <a:rPr lang="ru-RU" sz="1700" dirty="0"/>
              <a:t>, </a:t>
            </a:r>
            <a:endParaRPr lang="ru-RU" sz="1700" dirty="0" smtClean="0"/>
          </a:p>
          <a:p>
            <a:r>
              <a:rPr lang="ru-RU" sz="1700" dirty="0"/>
              <a:t> </a:t>
            </a:r>
            <a:r>
              <a:rPr lang="ru-RU" sz="1700" dirty="0" smtClean="0"/>
              <a:t>               которые управляют/получают </a:t>
            </a:r>
            <a:r>
              <a:rPr lang="ru-RU" sz="1700" dirty="0"/>
              <a:t>данные с </a:t>
            </a:r>
            <a:r>
              <a:rPr lang="ru-RU" sz="1700" dirty="0" smtClean="0"/>
              <a:t>web-сервера</a:t>
            </a:r>
            <a:endParaRPr lang="ru-RU" sz="1700" dirty="0"/>
          </a:p>
          <a:p>
            <a:pPr>
              <a:spcBef>
                <a:spcPts val="1200"/>
              </a:spcBef>
            </a:pPr>
            <a:r>
              <a:rPr lang="ru-RU" sz="1700" dirty="0" smtClean="0"/>
              <a:t>–</a:t>
            </a:r>
            <a:r>
              <a:rPr lang="en-US" sz="1700" b="1" i="1" dirty="0" smtClean="0"/>
              <a:t>      </a:t>
            </a:r>
            <a:r>
              <a:rPr lang="ru-RU" sz="1700" b="1" i="1" dirty="0" smtClean="0"/>
              <a:t>      </a:t>
            </a:r>
            <a:r>
              <a:rPr lang="ru-RU" sz="1700" b="1" cap="all" dirty="0">
                <a:solidFill>
                  <a:srgbClr val="002060"/>
                </a:solidFill>
              </a:rPr>
              <a:t>подробная техническая документация</a:t>
            </a:r>
            <a:r>
              <a:rPr lang="ru-RU" sz="1700" b="1" i="1" dirty="0">
                <a:solidFill>
                  <a:srgbClr val="002060"/>
                </a:solidFill>
              </a:rPr>
              <a:t> </a:t>
            </a:r>
            <a:r>
              <a:rPr lang="ru-RU" sz="1700" dirty="0"/>
              <a:t>от </a:t>
            </a:r>
            <a:r>
              <a:rPr lang="ru-RU" sz="1700" dirty="0" smtClean="0"/>
              <a:t>разработчиков,</a:t>
            </a:r>
            <a:r>
              <a:rPr lang="ru-RU" sz="1700" b="1" i="1" dirty="0" smtClean="0"/>
              <a:t> </a:t>
            </a:r>
          </a:p>
          <a:p>
            <a:r>
              <a:rPr lang="ru-RU" sz="1700" b="1" i="1" dirty="0"/>
              <a:t> </a:t>
            </a:r>
            <a:r>
              <a:rPr lang="ru-RU" sz="1700" b="1" i="1" dirty="0" smtClean="0"/>
              <a:t>               </a:t>
            </a:r>
            <a:r>
              <a:rPr lang="ru-RU" sz="1700" b="1" cap="all" dirty="0" smtClean="0">
                <a:solidFill>
                  <a:srgbClr val="002060"/>
                </a:solidFill>
              </a:rPr>
              <a:t>библиотека готовых </a:t>
            </a:r>
            <a:r>
              <a:rPr lang="ru-RU" sz="1700" b="1" cap="all" dirty="0">
                <a:solidFill>
                  <a:srgbClr val="002060"/>
                </a:solidFill>
              </a:rPr>
              <a:t>приложений и примеров кода </a:t>
            </a:r>
            <a:r>
              <a:rPr lang="ru-RU" sz="1700" dirty="0"/>
              <a:t>по </a:t>
            </a:r>
            <a:r>
              <a:rPr lang="ru-RU" sz="1700" dirty="0" smtClean="0"/>
              <a:t>использованию 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         основных инструментов платформы</a:t>
            </a:r>
            <a:endParaRPr lang="ru-RU" sz="1700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48" y="5995868"/>
            <a:ext cx="585645" cy="5902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4093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797" y="127811"/>
            <a:ext cx="8187567" cy="406155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Инструментальная РНР-платформа </a:t>
            </a:r>
            <a:r>
              <a:rPr lang="en-US" sz="2600" b="1" dirty="0" smtClean="0">
                <a:solidFill>
                  <a:srgbClr val="C00000"/>
                </a:solidFill>
              </a:rPr>
              <a:t>Wad-er</a:t>
            </a:r>
            <a:r>
              <a:rPr lang="ru-RU" sz="2600" b="1" dirty="0" smtClean="0">
                <a:solidFill>
                  <a:srgbClr val="C00000"/>
                </a:solidFill>
              </a:rPr>
              <a:t>. Состав</a:t>
            </a:r>
            <a:endParaRPr lang="ru-RU" sz="26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487153"/>
            <a:ext cx="7175036" cy="370847"/>
            <a:chOff x="0" y="6487153"/>
            <a:chExt cx="5883654" cy="370847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4" y="6487153"/>
              <a:ext cx="3214710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Инструментальная РНР-платформа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</a:rPr>
                <a:t>Wad-er</a:t>
              </a:r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. Состав</a:t>
              </a: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620714" y="637607"/>
            <a:ext cx="8269614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ts val="600"/>
              </a:spcBef>
            </a:pPr>
            <a:r>
              <a:rPr lang="ru-RU" dirty="0" smtClean="0"/>
              <a:t>–</a:t>
            </a:r>
            <a:r>
              <a:rPr lang="en-US" b="1" i="1" dirty="0" smtClean="0"/>
              <a:t>      </a:t>
            </a:r>
            <a:r>
              <a:rPr lang="en-US" sz="1700" b="1" cap="small" dirty="0" smtClean="0"/>
              <a:t>PHP</a:t>
            </a:r>
            <a:r>
              <a:rPr lang="ru-RU" sz="1700" b="1" cap="small" dirty="0" smtClean="0"/>
              <a:t>-библиотека </a:t>
            </a:r>
            <a:r>
              <a:rPr lang="ru-RU" sz="1700" b="1" cap="small" dirty="0"/>
              <a:t>ADOdb</a:t>
            </a:r>
            <a:r>
              <a:rPr lang="ru-RU" sz="1700" cap="small" dirty="0"/>
              <a:t> </a:t>
            </a:r>
            <a:r>
              <a:rPr lang="ru-RU" sz="1700" dirty="0"/>
              <a:t>для работы с различными </a:t>
            </a:r>
            <a:r>
              <a:rPr lang="ru-RU" sz="1700" dirty="0" smtClean="0"/>
              <a:t>СУБД</a:t>
            </a:r>
            <a:r>
              <a:rPr lang="en-US" sz="1700" dirty="0" smtClean="0"/>
              <a:t>, </a:t>
            </a:r>
            <a:r>
              <a:rPr lang="en-US" sz="1700" b="1" cap="small" dirty="0"/>
              <a:t>ADOdb Active Record </a:t>
            </a:r>
            <a:endParaRPr lang="ru-RU" sz="1700" b="1" cap="small" dirty="0"/>
          </a:p>
          <a:p>
            <a:pPr lvl="0">
              <a:spcBef>
                <a:spcPts val="600"/>
              </a:spcBef>
            </a:pPr>
            <a:r>
              <a:rPr lang="ru-RU" sz="1700" dirty="0"/>
              <a:t>–</a:t>
            </a:r>
            <a:r>
              <a:rPr lang="en-US" sz="1700" b="1" i="1" dirty="0"/>
              <a:t> </a:t>
            </a:r>
            <a:r>
              <a:rPr lang="en-US" sz="1700" b="1" i="1" dirty="0" smtClean="0"/>
              <a:t>    </a:t>
            </a:r>
            <a:r>
              <a:rPr lang="ru-RU" sz="1700" b="1" i="1" dirty="0" smtClean="0"/>
              <a:t> </a:t>
            </a:r>
            <a:r>
              <a:rPr lang="ru-RU" sz="1700" b="1" cap="small" dirty="0"/>
              <a:t>средства работы с таблицами </a:t>
            </a:r>
            <a:r>
              <a:rPr lang="ru-RU" sz="1700" dirty="0"/>
              <a:t>(создание, модификация, резервное </a:t>
            </a:r>
            <a:r>
              <a:rPr lang="en-US" sz="1700" dirty="0" smtClean="0"/>
              <a:t> </a:t>
            </a:r>
          </a:p>
          <a:p>
            <a:pPr lvl="0"/>
            <a:r>
              <a:rPr lang="en-US" sz="1700" dirty="0"/>
              <a:t> </a:t>
            </a:r>
            <a:r>
              <a:rPr lang="en-US" sz="1700" dirty="0" smtClean="0"/>
              <a:t>       </a:t>
            </a:r>
            <a:r>
              <a:rPr lang="ru-RU" sz="1700" dirty="0" smtClean="0"/>
              <a:t>    копирование </a:t>
            </a:r>
            <a:r>
              <a:rPr lang="ru-RU" sz="1700" dirty="0"/>
              <a:t>и восстановление) на базе </a:t>
            </a:r>
            <a:r>
              <a:rPr lang="ru-RU" sz="1700" dirty="0" smtClean="0"/>
              <a:t>adodb-xmlschema</a:t>
            </a:r>
            <a:endParaRPr lang="ru-RU" sz="1700" dirty="0"/>
          </a:p>
          <a:p>
            <a:pPr lvl="0">
              <a:spcBef>
                <a:spcPts val="600"/>
              </a:spcBef>
            </a:pPr>
            <a:r>
              <a:rPr lang="ru-RU" sz="1700" dirty="0"/>
              <a:t>–</a:t>
            </a:r>
            <a:r>
              <a:rPr lang="en-US" sz="1700" b="1" i="1" dirty="0"/>
              <a:t> </a:t>
            </a:r>
            <a:r>
              <a:rPr lang="en-US" sz="1700" b="1" i="1" dirty="0" smtClean="0"/>
              <a:t>   </a:t>
            </a:r>
            <a:r>
              <a:rPr lang="ru-RU" sz="1700" b="1" i="1" dirty="0" smtClean="0"/>
              <a:t> </a:t>
            </a:r>
            <a:r>
              <a:rPr lang="en-US" sz="1700" b="1" i="1" dirty="0" smtClean="0"/>
              <a:t> </a:t>
            </a:r>
            <a:r>
              <a:rPr lang="ru-RU" sz="1700" b="1" cap="small" dirty="0"/>
              <a:t>базовый класс объекта wPrototype </a:t>
            </a:r>
            <a:r>
              <a:rPr lang="ru-RU" sz="1700" dirty="0" smtClean="0"/>
              <a:t>(</a:t>
            </a:r>
            <a:r>
              <a:rPr lang="en-US" sz="1700" dirty="0"/>
              <a:t>CRUD </a:t>
            </a:r>
            <a:r>
              <a:rPr lang="ru-RU" sz="1700" dirty="0" smtClean="0"/>
              <a:t>- визуализация</a:t>
            </a:r>
            <a:r>
              <a:rPr lang="ru-RU" sz="1700" dirty="0"/>
              <a:t>, добавление, </a:t>
            </a:r>
            <a:endParaRPr lang="ru-RU" sz="1700" dirty="0" smtClean="0"/>
          </a:p>
          <a:p>
            <a:pPr lvl="0"/>
            <a:r>
              <a:rPr lang="ru-RU" sz="1700" dirty="0"/>
              <a:t> </a:t>
            </a:r>
            <a:r>
              <a:rPr lang="ru-RU" sz="1700" dirty="0" smtClean="0"/>
              <a:t>           изменение</a:t>
            </a:r>
            <a:r>
              <a:rPr lang="ru-RU" sz="1700" dirty="0"/>
              <a:t>, </a:t>
            </a:r>
            <a:r>
              <a:rPr lang="ru-RU" sz="1700" dirty="0" smtClean="0"/>
              <a:t>удаление </a:t>
            </a:r>
            <a:r>
              <a:rPr lang="ru-RU" sz="1700" dirty="0"/>
              <a:t>записей с логированием и проверкой </a:t>
            </a:r>
            <a:r>
              <a:rPr lang="ru-RU" sz="1700" dirty="0" smtClean="0"/>
              <a:t>ссылочной </a:t>
            </a:r>
          </a:p>
          <a:p>
            <a:pPr lvl="0"/>
            <a:r>
              <a:rPr lang="ru-RU" sz="1700" dirty="0"/>
              <a:t> </a:t>
            </a:r>
            <a:r>
              <a:rPr lang="ru-RU" sz="1700" dirty="0" smtClean="0"/>
              <a:t>           целостности, генерация системных </a:t>
            </a:r>
            <a:r>
              <a:rPr lang="ru-RU" sz="1700" dirty="0"/>
              <a:t>событий на </a:t>
            </a:r>
            <a:r>
              <a:rPr lang="en-US" sz="1700" dirty="0" smtClean="0"/>
              <a:t>CRUD</a:t>
            </a:r>
            <a:r>
              <a:rPr lang="ru-RU" sz="1700" dirty="0" smtClean="0"/>
              <a:t>, автоматическое создание </a:t>
            </a:r>
          </a:p>
          <a:p>
            <a:pPr lvl="0"/>
            <a:r>
              <a:rPr lang="ru-RU" sz="1700" dirty="0"/>
              <a:t> </a:t>
            </a:r>
            <a:r>
              <a:rPr lang="ru-RU" sz="1700" dirty="0" smtClean="0"/>
              <a:t>           интерфейсов для работы с записями), паттерн </a:t>
            </a:r>
            <a:r>
              <a:rPr lang="en-US" sz="1700" b="1" cap="small" dirty="0"/>
              <a:t>Wad-er Active Record</a:t>
            </a:r>
            <a:endParaRPr lang="ru-RU" sz="1700" b="1" cap="small" dirty="0"/>
          </a:p>
          <a:p>
            <a:pPr>
              <a:spcBef>
                <a:spcPts val="600"/>
              </a:spcBef>
            </a:pPr>
            <a:r>
              <a:rPr lang="ru-RU" sz="1700" dirty="0"/>
              <a:t>–</a:t>
            </a:r>
            <a:r>
              <a:rPr lang="en-US" sz="1700" b="1" i="1" dirty="0"/>
              <a:t> </a:t>
            </a:r>
            <a:r>
              <a:rPr lang="ru-RU" sz="1700" b="1" i="1" dirty="0"/>
              <a:t>    </a:t>
            </a:r>
            <a:r>
              <a:rPr lang="ru-RU" sz="1700" b="1" cap="small" dirty="0"/>
              <a:t>объекты доступа к данным (</a:t>
            </a:r>
            <a:r>
              <a:rPr lang="en-US" sz="1700" b="1" cap="small" dirty="0"/>
              <a:t>DAO)</a:t>
            </a:r>
            <a:r>
              <a:rPr lang="ru-RU" sz="1700" b="1" cap="small" dirty="0"/>
              <a:t>, конструктор запросов</a:t>
            </a:r>
            <a:endParaRPr lang="en-US" sz="1700" b="1" cap="small" dirty="0"/>
          </a:p>
          <a:p>
            <a:pPr lvl="0">
              <a:spcBef>
                <a:spcPts val="600"/>
              </a:spcBef>
            </a:pPr>
            <a:r>
              <a:rPr lang="ru-RU" sz="1700" dirty="0"/>
              <a:t>–</a:t>
            </a:r>
            <a:r>
              <a:rPr lang="en-US" sz="1700" b="1" i="1" dirty="0"/>
              <a:t> </a:t>
            </a:r>
            <a:r>
              <a:rPr lang="ru-RU" sz="1700" b="1" i="1" dirty="0"/>
              <a:t>    </a:t>
            </a:r>
            <a:r>
              <a:rPr lang="en-US" sz="1700" b="1" cap="small" dirty="0"/>
              <a:t>CASE</a:t>
            </a:r>
            <a:r>
              <a:rPr lang="ru-RU" sz="1700" b="1" cap="small" dirty="0"/>
              <a:t>-средства </a:t>
            </a:r>
            <a:r>
              <a:rPr lang="ru-RU" sz="1700" dirty="0"/>
              <a:t>для создания новых модулей и их интерфейсов</a:t>
            </a:r>
          </a:p>
          <a:p>
            <a:pPr>
              <a:spcBef>
                <a:spcPts val="600"/>
              </a:spcBef>
            </a:pPr>
            <a:r>
              <a:rPr lang="ru-RU" sz="1700" dirty="0" smtClean="0"/>
              <a:t>–</a:t>
            </a:r>
            <a:r>
              <a:rPr lang="en-US" sz="1700" b="1" i="1" dirty="0" smtClean="0"/>
              <a:t>     </a:t>
            </a:r>
            <a:r>
              <a:rPr lang="ru-RU" sz="1700" b="1" cap="small" dirty="0"/>
              <a:t>набор AJAX</a:t>
            </a:r>
            <a:r>
              <a:rPr lang="en-US" sz="1700" b="1" cap="small" dirty="0"/>
              <a:t>-</a:t>
            </a:r>
            <a:r>
              <a:rPr lang="ru-RU" sz="1700" b="1" cap="small" dirty="0"/>
              <a:t>интерфейсов</a:t>
            </a:r>
            <a:r>
              <a:rPr lang="ru-RU" sz="1700" dirty="0" smtClean="0"/>
              <a:t>: </a:t>
            </a:r>
            <a:r>
              <a:rPr lang="ru-RU" sz="1700" dirty="0"/>
              <a:t>списки, деревья, </a:t>
            </a:r>
            <a:r>
              <a:rPr lang="ru-RU" sz="1700" dirty="0" smtClean="0"/>
              <a:t>каталоги</a:t>
            </a:r>
            <a:r>
              <a:rPr lang="ru-RU" sz="1700" dirty="0"/>
              <a:t>, </a:t>
            </a:r>
            <a:r>
              <a:rPr lang="ru-RU" sz="1700" dirty="0" smtClean="0"/>
              <a:t>таблицы, матрицы и др. </a:t>
            </a:r>
          </a:p>
          <a:p>
            <a:pPr>
              <a:spcBef>
                <a:spcPts val="600"/>
              </a:spcBef>
            </a:pPr>
            <a:r>
              <a:rPr lang="ru-RU" sz="1700" dirty="0" smtClean="0"/>
              <a:t>–</a:t>
            </a:r>
            <a:r>
              <a:rPr lang="en-US" sz="1700" b="1" i="1" dirty="0" smtClean="0"/>
              <a:t> </a:t>
            </a:r>
            <a:r>
              <a:rPr lang="ru-RU" sz="1700" b="1" i="1" dirty="0" smtClean="0"/>
              <a:t>    </a:t>
            </a:r>
            <a:r>
              <a:rPr lang="en-US" sz="1700" b="1" cap="small" dirty="0"/>
              <a:t>RBAC –</a:t>
            </a:r>
            <a:r>
              <a:rPr lang="ru-RU" sz="1700" b="1" cap="small" dirty="0"/>
              <a:t> управление доступом по ролям</a:t>
            </a:r>
            <a:r>
              <a:rPr lang="en-US" sz="1700" b="1" cap="small" dirty="0"/>
              <a:t> </a:t>
            </a:r>
            <a:r>
              <a:rPr lang="ru-RU" sz="1700" dirty="0" smtClean="0"/>
              <a:t>на базе класса </a:t>
            </a:r>
            <a:r>
              <a:rPr lang="en-US" sz="1700" b="1" cap="small" dirty="0"/>
              <a:t>pageParcer</a:t>
            </a:r>
            <a:endParaRPr lang="ru-RU" sz="1700" b="1" cap="small" dirty="0"/>
          </a:p>
          <a:p>
            <a:pPr>
              <a:spcBef>
                <a:spcPts val="600"/>
              </a:spcBef>
            </a:pPr>
            <a:r>
              <a:rPr lang="ru-RU" sz="1700" dirty="0"/>
              <a:t>–</a:t>
            </a:r>
            <a:r>
              <a:rPr lang="en-US" sz="1700" b="1" i="1" dirty="0"/>
              <a:t> </a:t>
            </a:r>
            <a:r>
              <a:rPr lang="ru-RU" sz="1700" b="1" i="1" dirty="0"/>
              <a:t>    </a:t>
            </a:r>
            <a:r>
              <a:rPr lang="en-US" sz="1700" b="1" dirty="0" smtClean="0"/>
              <a:t>CMS</a:t>
            </a:r>
            <a:r>
              <a:rPr lang="en-US" sz="1700" b="1" i="1" dirty="0" smtClean="0"/>
              <a:t>-</a:t>
            </a:r>
            <a:r>
              <a:rPr lang="ru-RU" sz="1700" b="1" cap="small" dirty="0" smtClean="0"/>
              <a:t>система </a:t>
            </a:r>
            <a:r>
              <a:rPr lang="ru-RU" sz="1700" b="1" cap="small" dirty="0"/>
              <a:t>управления контентом</a:t>
            </a:r>
            <a:r>
              <a:rPr lang="ru-RU" sz="1700" b="1" cap="all" dirty="0" smtClean="0"/>
              <a:t>, </a:t>
            </a:r>
            <a:r>
              <a:rPr lang="ru-RU" sz="1700" dirty="0" smtClean="0"/>
              <a:t>поддержка многоязычности (</a:t>
            </a:r>
            <a:r>
              <a:rPr lang="en-US" sz="1700" dirty="0" smtClean="0"/>
              <a:t>UTF-8)</a:t>
            </a:r>
            <a:endParaRPr lang="ru-RU" sz="1700" dirty="0"/>
          </a:p>
          <a:p>
            <a:pPr lvl="0">
              <a:spcBef>
                <a:spcPts val="600"/>
              </a:spcBef>
            </a:pPr>
            <a:r>
              <a:rPr lang="ru-RU" sz="1700" dirty="0" smtClean="0"/>
              <a:t>–</a:t>
            </a:r>
            <a:r>
              <a:rPr lang="en-US" sz="1700" b="1" i="1" dirty="0" smtClean="0"/>
              <a:t> </a:t>
            </a:r>
            <a:r>
              <a:rPr lang="ru-RU" sz="1700" b="1" i="1" dirty="0" smtClean="0"/>
              <a:t>    </a:t>
            </a:r>
            <a:r>
              <a:rPr lang="ru-RU" sz="1700" b="1" cap="small" dirty="0"/>
              <a:t>генератор отчётов </a:t>
            </a:r>
            <a:r>
              <a:rPr lang="ru-RU" sz="1700" dirty="0"/>
              <a:t>на базе php-библиотеки tbs (tiny-but-strong</a:t>
            </a:r>
            <a:r>
              <a:rPr lang="ru-RU" sz="1700" dirty="0" smtClean="0"/>
              <a:t>)</a:t>
            </a:r>
            <a:endParaRPr lang="ru-RU" sz="1700" dirty="0"/>
          </a:p>
          <a:p>
            <a:pPr lvl="0">
              <a:spcBef>
                <a:spcPts val="600"/>
              </a:spcBef>
            </a:pPr>
            <a:r>
              <a:rPr lang="ru-RU" sz="1700" dirty="0" smtClean="0"/>
              <a:t>–</a:t>
            </a:r>
            <a:r>
              <a:rPr lang="en-US" sz="1700" b="1" i="1" dirty="0" smtClean="0"/>
              <a:t> </a:t>
            </a:r>
            <a:r>
              <a:rPr lang="ru-RU" sz="1700" b="1" i="1" dirty="0" smtClean="0"/>
              <a:t>    </a:t>
            </a:r>
            <a:r>
              <a:rPr lang="ru-RU" sz="1700" b="1" cap="small" dirty="0"/>
              <a:t>API-интерфейс</a:t>
            </a:r>
            <a:r>
              <a:rPr lang="ru-RU" sz="1700" dirty="0" smtClean="0"/>
              <a:t> </a:t>
            </a:r>
            <a:r>
              <a:rPr lang="ru-RU" sz="1700" dirty="0"/>
              <a:t>для работы с внешними </a:t>
            </a:r>
            <a:r>
              <a:rPr lang="ru-RU" sz="1700" dirty="0" smtClean="0"/>
              <a:t>приложениями</a:t>
            </a:r>
            <a:endParaRPr lang="ru-RU" sz="1700" dirty="0"/>
          </a:p>
          <a:p>
            <a:pPr lvl="0">
              <a:spcBef>
                <a:spcPts val="600"/>
              </a:spcBef>
            </a:pPr>
            <a:r>
              <a:rPr lang="ru-RU" sz="1700" dirty="0"/>
              <a:t>–</a:t>
            </a:r>
            <a:r>
              <a:rPr lang="en-US" sz="1700" b="1" i="1" dirty="0"/>
              <a:t> </a:t>
            </a:r>
            <a:r>
              <a:rPr lang="ru-RU" sz="1700" b="1" i="1" dirty="0" smtClean="0"/>
              <a:t>    </a:t>
            </a:r>
            <a:r>
              <a:rPr lang="ru-RU" sz="1700" b="1" cap="small" dirty="0"/>
              <a:t>Workflow-</a:t>
            </a:r>
            <a:r>
              <a:rPr lang="ru-RU" sz="1700" dirty="0" smtClean="0"/>
              <a:t>система, работающая </a:t>
            </a:r>
            <a:r>
              <a:rPr lang="ru-RU" sz="1700" dirty="0"/>
              <a:t>с различными </a:t>
            </a:r>
            <a:r>
              <a:rPr lang="ru-RU" sz="1700" dirty="0" smtClean="0"/>
              <a:t>объектами</a:t>
            </a:r>
            <a:endParaRPr lang="ru-RU" sz="1700" dirty="0"/>
          </a:p>
          <a:p>
            <a:pPr lvl="0">
              <a:spcBef>
                <a:spcPts val="600"/>
              </a:spcBef>
            </a:pPr>
            <a:r>
              <a:rPr lang="ru-RU" sz="1700" dirty="0"/>
              <a:t>–</a:t>
            </a:r>
            <a:r>
              <a:rPr lang="en-US" sz="1700" b="1" i="1" dirty="0"/>
              <a:t> </a:t>
            </a:r>
            <a:r>
              <a:rPr lang="ru-RU" sz="1700" b="1" i="1" dirty="0" smtClean="0"/>
              <a:t>    </a:t>
            </a:r>
            <a:r>
              <a:rPr lang="ru-RU" sz="1700" b="1" cap="small" dirty="0"/>
              <a:t>набор специальных утилит </a:t>
            </a:r>
            <a:r>
              <a:rPr lang="ru-RU" sz="1700" dirty="0"/>
              <a:t>для программистов и  </a:t>
            </a:r>
            <a:r>
              <a:rPr lang="ru-RU" sz="1700" b="1" cap="small" dirty="0"/>
              <a:t>библиотека </a:t>
            </a:r>
            <a:r>
              <a:rPr lang="ru-RU" sz="1700" b="1" cap="small" dirty="0" smtClean="0"/>
              <a:t>приложений-</a:t>
            </a:r>
            <a:endParaRPr lang="en-US" sz="1700" b="1" cap="small" dirty="0" smtClean="0"/>
          </a:p>
          <a:p>
            <a:pPr lvl="0"/>
            <a:r>
              <a:rPr lang="en-US" sz="1700" b="1" cap="small" dirty="0"/>
              <a:t> </a:t>
            </a:r>
            <a:r>
              <a:rPr lang="en-US" sz="1700" b="1" cap="small" dirty="0" smtClean="0"/>
              <a:t>      </a:t>
            </a:r>
            <a:r>
              <a:rPr lang="ru-RU" sz="1700" b="1" cap="small" dirty="0" smtClean="0"/>
              <a:t>прототипов</a:t>
            </a:r>
            <a:r>
              <a:rPr lang="ru-RU" sz="1700" b="1" cap="all" dirty="0" smtClean="0">
                <a:solidFill>
                  <a:srgbClr val="002060"/>
                </a:solidFill>
              </a:rPr>
              <a:t> </a:t>
            </a:r>
            <a:r>
              <a:rPr lang="ru-RU" sz="1700" dirty="0" smtClean="0"/>
              <a:t>(примеры) </a:t>
            </a:r>
            <a:r>
              <a:rPr lang="ru-RU" sz="1700" b="1" cap="all" dirty="0" smtClean="0"/>
              <a:t>           </a:t>
            </a:r>
            <a:endParaRPr lang="ru-RU" sz="1700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48" y="5995868"/>
            <a:ext cx="585645" cy="5902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025" y="101115"/>
            <a:ext cx="8334405" cy="372771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Назначение системы Wad-er Business Suite </a:t>
            </a:r>
            <a:r>
              <a:rPr lang="en-US" sz="2600" b="1" dirty="0" smtClean="0">
                <a:solidFill>
                  <a:srgbClr val="C00000"/>
                </a:solidFill>
              </a:rPr>
              <a:t>(wBsuite)</a:t>
            </a:r>
            <a:endParaRPr lang="ru-RU" sz="26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513035"/>
            <a:ext cx="7355246" cy="344965"/>
            <a:chOff x="0" y="6513035"/>
            <a:chExt cx="7355246" cy="344965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513035"/>
              <a:ext cx="4686303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Назначение системы Wad-er Business Suite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</a:rPr>
                <a:t>(wBsuite)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373774" y="557520"/>
            <a:ext cx="8289670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 smtClean="0"/>
              <a:t>Система</a:t>
            </a:r>
            <a:r>
              <a:rPr lang="ru-RU" sz="1700" i="1" dirty="0" smtClean="0"/>
              <a:t> </a:t>
            </a:r>
            <a:r>
              <a:rPr lang="ru-RU" sz="1700" b="1" dirty="0" smtClean="0"/>
              <a:t>wBsuite</a:t>
            </a:r>
            <a:r>
              <a:rPr lang="ru-RU" sz="1700" dirty="0" smtClean="0"/>
              <a:t> – </a:t>
            </a:r>
            <a:r>
              <a:rPr lang="ru-RU" sz="1700" b="1" cap="small" dirty="0" smtClean="0"/>
              <a:t>кросс-платформенная мультиязычная корпоративная информационная система</a:t>
            </a:r>
            <a:r>
              <a:rPr lang="ru-RU" sz="1700" cap="small" dirty="0">
                <a:solidFill>
                  <a:srgbClr val="002060"/>
                </a:solidFill>
              </a:rPr>
              <a:t> </a:t>
            </a:r>
            <a:r>
              <a:rPr lang="ru-RU" sz="1700" dirty="0"/>
              <a:t>– расширяемый </a:t>
            </a:r>
            <a:r>
              <a:rPr lang="ru-RU" sz="1700" dirty="0" smtClean="0"/>
              <a:t>пакет бизнес-приложений, созданных и функционирующих на базе платформы</a:t>
            </a:r>
            <a:r>
              <a:rPr lang="ru-RU" sz="1700" b="1" dirty="0" smtClean="0"/>
              <a:t> Wad-er</a:t>
            </a:r>
            <a:endParaRPr lang="ru-RU" sz="1700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53746" y="2942229"/>
            <a:ext cx="8089436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 smtClean="0"/>
              <a:t>Система </a:t>
            </a:r>
            <a:r>
              <a:rPr lang="ru-RU" sz="1700" b="1" dirty="0" smtClean="0"/>
              <a:t>wBsuite</a:t>
            </a:r>
            <a:r>
              <a:rPr lang="ru-RU" sz="1700" dirty="0" smtClean="0"/>
              <a:t> может использоваться </a:t>
            </a:r>
            <a:r>
              <a:rPr lang="ru-RU" sz="1700" b="1" cap="small" dirty="0" smtClean="0"/>
              <a:t>в качестве платформы для создания</a:t>
            </a:r>
            <a:r>
              <a:rPr lang="ru-RU" sz="1700" dirty="0" smtClean="0"/>
              <a:t>:</a:t>
            </a:r>
            <a:endParaRPr lang="uk-UA" sz="1700" dirty="0" smtClean="0"/>
          </a:p>
          <a:p>
            <a:pPr marL="285750" indent="-285750">
              <a:spcBef>
                <a:spcPts val="600"/>
              </a:spcBef>
              <a:buFont typeface="Wingdings" pitchFamily="2" charset="2"/>
              <a:buChar char="§"/>
            </a:pPr>
            <a:r>
              <a:rPr lang="ru-RU" sz="1700" dirty="0" smtClean="0"/>
              <a:t>   специализированных бизнес-приложений</a:t>
            </a:r>
            <a:endParaRPr lang="uk-UA" sz="1700" dirty="0" smtClean="0"/>
          </a:p>
          <a:p>
            <a:pPr marL="285750" indent="-285750">
              <a:spcBef>
                <a:spcPts val="600"/>
              </a:spcBef>
              <a:buFont typeface="Wingdings" pitchFamily="2" charset="2"/>
              <a:buChar char="§"/>
            </a:pPr>
            <a:r>
              <a:rPr lang="ru-RU" sz="1700" dirty="0" smtClean="0"/>
              <a:t>   корпоративных </a:t>
            </a:r>
            <a:r>
              <a:rPr lang="en-US" sz="1700" b="1" cap="all" dirty="0" smtClean="0">
                <a:solidFill>
                  <a:srgbClr val="002060"/>
                </a:solidFill>
              </a:rPr>
              <a:t>B2E-</a:t>
            </a:r>
            <a:r>
              <a:rPr lang="ru-RU" sz="1700" b="1" cap="all" dirty="0" smtClean="0">
                <a:solidFill>
                  <a:srgbClr val="002060"/>
                </a:solidFill>
              </a:rPr>
              <a:t>порталов</a:t>
            </a:r>
            <a:r>
              <a:rPr lang="en-US" sz="1700" b="1" cap="all" dirty="0" smtClean="0">
                <a:solidFill>
                  <a:srgbClr val="002060"/>
                </a:solidFill>
              </a:rPr>
              <a:t> </a:t>
            </a:r>
            <a:r>
              <a:rPr lang="en-US" sz="1700" cap="all" dirty="0" smtClean="0">
                <a:solidFill>
                  <a:srgbClr val="002060"/>
                </a:solidFill>
              </a:rPr>
              <a:t>(</a:t>
            </a:r>
            <a:r>
              <a:rPr lang="en-US" sz="1700" b="1" cap="small" dirty="0" smtClean="0">
                <a:solidFill>
                  <a:srgbClr val="002060"/>
                </a:solidFill>
              </a:rPr>
              <a:t>Business-to-Employees</a:t>
            </a:r>
            <a:r>
              <a:rPr lang="en-US" sz="1700" b="1" cap="all" dirty="0" smtClean="0">
                <a:solidFill>
                  <a:srgbClr val="002060"/>
                </a:solidFill>
              </a:rPr>
              <a:t>) </a:t>
            </a:r>
            <a:r>
              <a:rPr lang="ru-RU" sz="1700" dirty="0" smtClean="0"/>
              <a:t>приложений и  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 совместной работы</a:t>
            </a:r>
            <a:r>
              <a:rPr lang="en-US" sz="1700" dirty="0" smtClean="0"/>
              <a:t> </a:t>
            </a:r>
            <a:r>
              <a:rPr lang="en-US" sz="1700" cap="all" dirty="0" smtClean="0">
                <a:solidFill>
                  <a:srgbClr val="002060"/>
                </a:solidFill>
              </a:rPr>
              <a:t>(</a:t>
            </a:r>
            <a:r>
              <a:rPr lang="en-US" sz="1700" b="1" cap="small" dirty="0" smtClean="0">
                <a:solidFill>
                  <a:srgbClr val="002060"/>
                </a:solidFill>
              </a:rPr>
              <a:t>Enterprise Application &amp; Collaboration Portal</a:t>
            </a:r>
            <a:r>
              <a:rPr lang="en-US" sz="1700" cap="all" dirty="0" smtClean="0">
                <a:solidFill>
                  <a:srgbClr val="002060"/>
                </a:solidFill>
              </a:rPr>
              <a:t>) </a:t>
            </a:r>
            <a:endParaRPr lang="uk-UA" sz="1700" cap="all" dirty="0" smtClean="0">
              <a:solidFill>
                <a:srgbClr val="002060"/>
              </a:solidFill>
            </a:endParaRPr>
          </a:p>
          <a:p>
            <a:pPr marL="285750" indent="-285750">
              <a:spcBef>
                <a:spcPts val="600"/>
              </a:spcBef>
              <a:buFont typeface="Wingdings" pitchFamily="2" charset="2"/>
              <a:buChar char="§"/>
            </a:pPr>
            <a:r>
              <a:rPr lang="ru-RU" sz="1700" cap="all" dirty="0" smtClean="0"/>
              <a:t>  </a:t>
            </a:r>
            <a:r>
              <a:rPr lang="ru-RU" sz="1700" cap="all" dirty="0" smtClean="0">
                <a:solidFill>
                  <a:srgbClr val="0070C0"/>
                </a:solidFill>
              </a:rPr>
              <a:t> </a:t>
            </a:r>
            <a:r>
              <a:rPr lang="en-US" sz="1700" b="1" cap="all" dirty="0" smtClean="0">
                <a:solidFill>
                  <a:srgbClr val="002060"/>
                </a:solidFill>
              </a:rPr>
              <a:t>B</a:t>
            </a:r>
            <a:r>
              <a:rPr lang="ru-RU" sz="1700" b="1" cap="all" dirty="0" smtClean="0">
                <a:solidFill>
                  <a:srgbClr val="002060"/>
                </a:solidFill>
              </a:rPr>
              <a:t>2</a:t>
            </a:r>
            <a:r>
              <a:rPr lang="en-US" sz="1700" b="1" cap="all" dirty="0" smtClean="0">
                <a:solidFill>
                  <a:srgbClr val="002060"/>
                </a:solidFill>
              </a:rPr>
              <a:t>C</a:t>
            </a:r>
            <a:r>
              <a:rPr lang="ru-RU" sz="1700" b="1" cap="all" dirty="0" smtClean="0">
                <a:solidFill>
                  <a:srgbClr val="002060"/>
                </a:solidFill>
              </a:rPr>
              <a:t>-порталов </a:t>
            </a:r>
            <a:r>
              <a:rPr lang="ru-RU" sz="1700" cap="all" dirty="0" smtClean="0">
                <a:solidFill>
                  <a:srgbClr val="002060"/>
                </a:solidFill>
              </a:rPr>
              <a:t>(</a:t>
            </a:r>
            <a:r>
              <a:rPr lang="en-US" sz="1700" b="1" cap="small" dirty="0" smtClean="0">
                <a:solidFill>
                  <a:srgbClr val="002060"/>
                </a:solidFill>
              </a:rPr>
              <a:t>Business</a:t>
            </a:r>
            <a:r>
              <a:rPr lang="ru-RU" sz="1700" b="1" cap="small" dirty="0" smtClean="0">
                <a:solidFill>
                  <a:srgbClr val="002060"/>
                </a:solidFill>
              </a:rPr>
              <a:t>-</a:t>
            </a:r>
            <a:r>
              <a:rPr lang="en-US" sz="1700" b="1" cap="small" dirty="0" smtClean="0">
                <a:solidFill>
                  <a:srgbClr val="002060"/>
                </a:solidFill>
              </a:rPr>
              <a:t>to</a:t>
            </a:r>
            <a:r>
              <a:rPr lang="ru-RU" sz="1700" b="1" cap="small" dirty="0" smtClean="0">
                <a:solidFill>
                  <a:srgbClr val="002060"/>
                </a:solidFill>
              </a:rPr>
              <a:t>-</a:t>
            </a:r>
            <a:r>
              <a:rPr lang="en-US" sz="1700" b="1" cap="small" dirty="0" smtClean="0">
                <a:solidFill>
                  <a:srgbClr val="002060"/>
                </a:solidFill>
              </a:rPr>
              <a:t>Customer</a:t>
            </a:r>
            <a:r>
              <a:rPr lang="ru-RU" sz="1700" cap="all" dirty="0" smtClean="0">
                <a:solidFill>
                  <a:srgbClr val="002060"/>
                </a:solidFill>
              </a:rPr>
              <a:t>)</a:t>
            </a:r>
            <a:r>
              <a:rPr lang="ru-RU" sz="1700" cap="all" dirty="0" smtClean="0">
                <a:solidFill>
                  <a:srgbClr val="0070C0"/>
                </a:solidFill>
              </a:rPr>
              <a:t> </a:t>
            </a:r>
            <a:r>
              <a:rPr lang="ru-RU" sz="1700" dirty="0" smtClean="0"/>
              <a:t>электронной коммерции (интернет- 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магазинов) и </a:t>
            </a:r>
            <a:r>
              <a:rPr lang="en-US" sz="1700" b="1" cap="all" dirty="0" smtClean="0">
                <a:solidFill>
                  <a:srgbClr val="002060"/>
                </a:solidFill>
              </a:rPr>
              <a:t>B</a:t>
            </a:r>
            <a:r>
              <a:rPr lang="ru-RU" sz="1700" b="1" cap="all" dirty="0" smtClean="0">
                <a:solidFill>
                  <a:srgbClr val="002060"/>
                </a:solidFill>
              </a:rPr>
              <a:t>2</a:t>
            </a:r>
            <a:r>
              <a:rPr lang="en-US" sz="1700" b="1" cap="all" dirty="0" smtClean="0">
                <a:solidFill>
                  <a:srgbClr val="002060"/>
                </a:solidFill>
              </a:rPr>
              <a:t>B</a:t>
            </a:r>
            <a:r>
              <a:rPr lang="ru-RU" sz="1700" b="1" cap="all" dirty="0" smtClean="0">
                <a:solidFill>
                  <a:srgbClr val="002060"/>
                </a:solidFill>
              </a:rPr>
              <a:t>-порталов </a:t>
            </a:r>
            <a:r>
              <a:rPr lang="ru-RU" sz="1700" cap="all" dirty="0" smtClean="0">
                <a:solidFill>
                  <a:srgbClr val="002060"/>
                </a:solidFill>
              </a:rPr>
              <a:t>(</a:t>
            </a:r>
            <a:r>
              <a:rPr lang="en-US" sz="1700" b="1" cap="small" dirty="0" smtClean="0">
                <a:solidFill>
                  <a:srgbClr val="002060"/>
                </a:solidFill>
              </a:rPr>
              <a:t>Business</a:t>
            </a:r>
            <a:r>
              <a:rPr lang="ru-RU" sz="1700" b="1" cap="small" dirty="0" smtClean="0">
                <a:solidFill>
                  <a:srgbClr val="002060"/>
                </a:solidFill>
              </a:rPr>
              <a:t>-</a:t>
            </a:r>
            <a:r>
              <a:rPr lang="en-US" sz="1700" b="1" cap="small" dirty="0" smtClean="0">
                <a:solidFill>
                  <a:srgbClr val="002060"/>
                </a:solidFill>
              </a:rPr>
              <a:t>to</a:t>
            </a:r>
            <a:r>
              <a:rPr lang="ru-RU" sz="1700" b="1" cap="small" dirty="0" smtClean="0">
                <a:solidFill>
                  <a:srgbClr val="002060"/>
                </a:solidFill>
              </a:rPr>
              <a:t>-</a:t>
            </a:r>
            <a:r>
              <a:rPr lang="en-US" sz="1700" b="1" cap="small" dirty="0" smtClean="0">
                <a:solidFill>
                  <a:srgbClr val="002060"/>
                </a:solidFill>
              </a:rPr>
              <a:t>Business</a:t>
            </a:r>
            <a:r>
              <a:rPr lang="ru-RU" sz="1700" cap="all" dirty="0" smtClean="0">
                <a:solidFill>
                  <a:srgbClr val="002060"/>
                </a:solidFill>
              </a:rPr>
              <a:t>) </a:t>
            </a:r>
            <a:r>
              <a:rPr lang="ru-RU" sz="1700" dirty="0" smtClean="0"/>
              <a:t>для работы с контрагентами</a:t>
            </a:r>
            <a:endParaRPr lang="ru-RU" sz="1700" dirty="0"/>
          </a:p>
        </p:txBody>
      </p:sp>
      <p:sp>
        <p:nvSpPr>
          <p:cNvPr id="14" name="TextBox 13"/>
          <p:cNvSpPr txBox="1"/>
          <p:nvPr/>
        </p:nvSpPr>
        <p:spPr>
          <a:xfrm>
            <a:off x="340393" y="4955219"/>
            <a:ext cx="8102789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 smtClean="0"/>
              <a:t>Система </a:t>
            </a:r>
            <a:r>
              <a:rPr lang="ru-RU" sz="1700" b="1" dirty="0" smtClean="0"/>
              <a:t>wBsuite</a:t>
            </a:r>
            <a:r>
              <a:rPr lang="ru-RU" sz="1700" dirty="0" smtClean="0"/>
              <a:t> с помощью </a:t>
            </a:r>
            <a:r>
              <a:rPr lang="en-US" sz="1700" b="1" dirty="0" smtClean="0"/>
              <a:t>API</a:t>
            </a:r>
            <a:r>
              <a:rPr lang="en-US" sz="1700" dirty="0" smtClean="0"/>
              <a:t> </a:t>
            </a:r>
            <a:r>
              <a:rPr lang="ru-RU" sz="1700" dirty="0" smtClean="0"/>
              <a:t>легко</a:t>
            </a:r>
            <a:r>
              <a:rPr lang="ru-RU" sz="1700" b="1" cap="all" dirty="0" smtClean="0"/>
              <a:t> </a:t>
            </a:r>
            <a:r>
              <a:rPr lang="ru-RU" sz="1700" b="1" cap="small" dirty="0" smtClean="0"/>
              <a:t>интегрируется с </a:t>
            </a:r>
            <a:r>
              <a:rPr lang="en-US" sz="1700" b="1" cap="small" dirty="0" smtClean="0"/>
              <a:t>ERP</a:t>
            </a:r>
            <a:r>
              <a:rPr lang="ru-RU" sz="1700" b="1" cap="small" dirty="0" smtClean="0"/>
              <a:t>-системами, платежными системами, социальными сетями и др. приложениями</a:t>
            </a:r>
          </a:p>
          <a:p>
            <a:pPr>
              <a:spcBef>
                <a:spcPts val="600"/>
              </a:spcBef>
            </a:pPr>
            <a:r>
              <a:rPr lang="ru-RU" sz="1700" dirty="0"/>
              <a:t>Платформа </a:t>
            </a:r>
            <a:r>
              <a:rPr lang="en-US" sz="1700" b="1" dirty="0"/>
              <a:t>Wad-er</a:t>
            </a:r>
            <a:r>
              <a:rPr lang="en-US" sz="1700" dirty="0"/>
              <a:t> </a:t>
            </a:r>
            <a:r>
              <a:rPr lang="ru-RU" sz="1700" dirty="0"/>
              <a:t>позволяет </a:t>
            </a:r>
            <a:r>
              <a:rPr lang="ru-RU" sz="1700" b="1" cap="small" dirty="0"/>
              <a:t>дорабатывать "под клиента" функциональность, </a:t>
            </a:r>
          </a:p>
          <a:p>
            <a:r>
              <a:rPr lang="ru-RU" sz="1700" b="1" cap="small" dirty="0"/>
              <a:t>контент и дизайн порталов, интерфейс и логику </a:t>
            </a:r>
            <a:r>
              <a:rPr lang="ru-RU" sz="1700" b="1" cap="small" dirty="0" smtClean="0"/>
              <a:t>бизнес-приложений</a:t>
            </a:r>
            <a:endParaRPr lang="uk-UA" sz="1700" b="1" cap="small" dirty="0"/>
          </a:p>
        </p:txBody>
      </p:sp>
      <p:sp>
        <p:nvSpPr>
          <p:cNvPr id="12" name="TextBox 11"/>
          <p:cNvSpPr txBox="1"/>
          <p:nvPr/>
        </p:nvSpPr>
        <p:spPr>
          <a:xfrm>
            <a:off x="367095" y="1462367"/>
            <a:ext cx="8196228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 smtClean="0"/>
              <a:t>В основу Системы</a:t>
            </a:r>
            <a:r>
              <a:rPr lang="ru-RU" sz="1700" i="1" dirty="0" smtClean="0"/>
              <a:t> </a:t>
            </a:r>
            <a:r>
              <a:rPr lang="en-US" sz="1700" b="1" dirty="0" smtClean="0"/>
              <a:t>wBsuite</a:t>
            </a:r>
            <a:r>
              <a:rPr lang="ru-RU" sz="1700" dirty="0" smtClean="0"/>
              <a:t> положены современные концепции управления – </a:t>
            </a:r>
            <a:endParaRPr lang="en-US" sz="1700" dirty="0" smtClean="0"/>
          </a:p>
          <a:p>
            <a:r>
              <a:rPr lang="ru-RU" sz="1700" cap="small" dirty="0" smtClean="0"/>
              <a:t>адаптивный кейс-менеджмент (</a:t>
            </a:r>
            <a:r>
              <a:rPr lang="ru-RU" sz="1700" b="1" cap="small" dirty="0" smtClean="0"/>
              <a:t>ACM</a:t>
            </a:r>
            <a:r>
              <a:rPr lang="ru-RU" sz="1700" cap="small" dirty="0" smtClean="0"/>
              <a:t>), проектный менеджмент (</a:t>
            </a:r>
            <a:r>
              <a:rPr lang="ru-RU" sz="1700" b="1" cap="small" dirty="0" smtClean="0"/>
              <a:t>PM</a:t>
            </a:r>
            <a:r>
              <a:rPr lang="ru-RU" sz="1700" cap="small" dirty="0" smtClean="0"/>
              <a:t>), управление бизнес-процессами (</a:t>
            </a:r>
            <a:r>
              <a:rPr lang="ru-RU" sz="1700" b="1" cap="small" dirty="0" smtClean="0"/>
              <a:t>BPM</a:t>
            </a:r>
            <a:r>
              <a:rPr lang="ru-RU" sz="1700" cap="small" dirty="0" smtClean="0"/>
              <a:t>), управление взаимоотношениями с клиентами (</a:t>
            </a:r>
            <a:r>
              <a:rPr lang="ru-RU" sz="1700" b="1" cap="small" dirty="0" smtClean="0"/>
              <a:t>CRM</a:t>
            </a:r>
            <a:r>
              <a:rPr lang="ru-RU" sz="1700" cap="small" dirty="0" smtClean="0"/>
              <a:t>), сервис-менеджмент (</a:t>
            </a:r>
            <a:r>
              <a:rPr lang="en-US" sz="1700" b="1" cap="small" dirty="0" smtClean="0"/>
              <a:t>Service Desk</a:t>
            </a:r>
            <a:r>
              <a:rPr lang="ru-RU" sz="1700" cap="small" dirty="0" smtClean="0"/>
              <a:t>), управление документооборотом (</a:t>
            </a:r>
            <a:r>
              <a:rPr lang="en-US" sz="1700" b="1" cap="small" dirty="0" smtClean="0"/>
              <a:t>Docflow</a:t>
            </a:r>
            <a:r>
              <a:rPr lang="ru-RU" sz="1700" cap="small" dirty="0" smtClean="0"/>
              <a:t>), управление корпоративным контентом (</a:t>
            </a:r>
            <a:r>
              <a:rPr lang="ru-RU" sz="1700" b="1" cap="small" dirty="0" smtClean="0"/>
              <a:t>ECM</a:t>
            </a:r>
            <a:r>
              <a:rPr lang="ru-RU" sz="1700" cap="small" dirty="0" smtClean="0"/>
              <a:t>) и электронная коммерция (</a:t>
            </a:r>
            <a:r>
              <a:rPr lang="ru-RU" sz="1700" b="1" cap="small" dirty="0" smtClean="0"/>
              <a:t>E-Business</a:t>
            </a:r>
            <a:r>
              <a:rPr lang="ru-RU" sz="1700" dirty="0" smtClean="0"/>
              <a:t>)</a:t>
            </a:r>
            <a:endParaRPr lang="ru-RU" sz="1700" dirty="0"/>
          </a:p>
        </p:txBody>
      </p:sp>
    </p:spTree>
    <p:extLst>
      <p:ext uri="{BB962C8B-B14F-4D97-AF65-F5344CB8AC3E}">
        <p14:creationId xmlns="" xmlns:p14="http://schemas.microsoft.com/office/powerpoint/2010/main" val="2557466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1778" y="79198"/>
            <a:ext cx="7824752" cy="597881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Концепция развития и поддержки Системы </a:t>
            </a:r>
            <a:r>
              <a:rPr lang="en-US" sz="2600" b="1" dirty="0" smtClean="0">
                <a:solidFill>
                  <a:srgbClr val="C00000"/>
                </a:solidFill>
              </a:rPr>
              <a:t>wBsuite</a:t>
            </a:r>
            <a:endParaRPr lang="ru-RU" sz="26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-10210" y="5860169"/>
            <a:ext cx="6637940" cy="997831"/>
            <a:chOff x="-10210" y="5860169"/>
            <a:chExt cx="6637940" cy="997831"/>
          </a:xfrm>
        </p:grpSpPr>
        <p:pic>
          <p:nvPicPr>
            <p:cNvPr id="3" name="Рисунок 2" descr="wbs_logo_100big.wmf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10210" y="5860169"/>
              <a:ext cx="1341517" cy="795876"/>
            </a:xfrm>
            <a:prstGeom prst="rect">
              <a:avLst/>
            </a:prstGeom>
          </p:spPr>
        </p:pic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452969"/>
              <a:ext cx="3958787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Концепция развития и поддержки Системы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88029" y="665459"/>
            <a:ext cx="8402408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ru-RU" dirty="0" smtClean="0"/>
              <a:t>     </a:t>
            </a:r>
            <a:r>
              <a:rPr lang="ru-RU" sz="1700" dirty="0" smtClean="0"/>
              <a:t>Система </a:t>
            </a:r>
            <a:r>
              <a:rPr lang="ru-RU" sz="1700" b="1" dirty="0" smtClean="0"/>
              <a:t>wBsuite </a:t>
            </a:r>
            <a:r>
              <a:rPr lang="ru-RU" sz="1700" dirty="0" smtClean="0"/>
              <a:t>и платформа </a:t>
            </a:r>
            <a:r>
              <a:rPr lang="ru-RU" sz="1700" b="1" dirty="0" smtClean="0"/>
              <a:t>Wad-er</a:t>
            </a:r>
            <a:r>
              <a:rPr lang="ru-RU" sz="1700" dirty="0" smtClean="0"/>
              <a:t> поставляются с </a:t>
            </a:r>
            <a:r>
              <a:rPr lang="ru-RU" sz="1700" b="1" cap="small" dirty="0" smtClean="0"/>
              <a:t>открытым кодом    </a:t>
            </a:r>
          </a:p>
          <a:p>
            <a:r>
              <a:rPr lang="ru-RU" sz="1700" b="1" cap="small" dirty="0"/>
              <a:t> </a:t>
            </a:r>
            <a:r>
              <a:rPr lang="ru-RU" sz="1700" b="1" cap="small" dirty="0" smtClean="0"/>
              <a:t>         </a:t>
            </a:r>
            <a:r>
              <a:rPr lang="ru-RU" sz="1700" cap="small" dirty="0" smtClean="0"/>
              <a:t>(</a:t>
            </a:r>
            <a:r>
              <a:rPr lang="en-US" sz="1700" b="1" cap="small" dirty="0" smtClean="0"/>
              <a:t>open source</a:t>
            </a:r>
            <a:r>
              <a:rPr lang="ru-RU" sz="1700" cap="small" dirty="0" smtClean="0"/>
              <a:t>)</a:t>
            </a:r>
          </a:p>
          <a:p>
            <a:pPr marL="285750" indent="-285750">
              <a:spcBef>
                <a:spcPts val="900"/>
              </a:spcBef>
              <a:buFont typeface="Wingdings" pitchFamily="2" charset="2"/>
              <a:buChar char="§"/>
            </a:pPr>
            <a:r>
              <a:rPr lang="ru-RU" sz="1700" dirty="0" smtClean="0"/>
              <a:t>     для лицензирования используется Стандартная Общественная Лицензия </a:t>
            </a:r>
          </a:p>
          <a:p>
            <a:r>
              <a:rPr lang="ru-RU" sz="1700" b="1" dirty="0"/>
              <a:t> </a:t>
            </a:r>
            <a:r>
              <a:rPr lang="ru-RU" sz="1700" b="1" dirty="0" smtClean="0"/>
              <a:t>         GNU </a:t>
            </a:r>
            <a:r>
              <a:rPr lang="en-US" sz="1700" b="1" dirty="0" smtClean="0"/>
              <a:t>GPL v</a:t>
            </a:r>
            <a:r>
              <a:rPr lang="ru-RU" sz="1700" b="1" dirty="0" smtClean="0"/>
              <a:t>.3</a:t>
            </a:r>
            <a:r>
              <a:rPr lang="ru-RU" sz="1700" dirty="0" smtClean="0"/>
              <a:t>, которая </a:t>
            </a:r>
            <a:r>
              <a:rPr lang="ru-RU" sz="1700" b="1" cap="small" dirty="0"/>
              <a:t>позволяет внесение изменений в исходный код </a:t>
            </a:r>
          </a:p>
          <a:p>
            <a:r>
              <a:rPr lang="ru-RU" sz="1700" b="1" cap="small" dirty="0"/>
              <a:t>          и коммерческое использование программы или ее частей</a:t>
            </a:r>
          </a:p>
          <a:p>
            <a:pPr marL="285750" indent="-285750">
              <a:spcBef>
                <a:spcPts val="900"/>
              </a:spcBef>
              <a:buFont typeface="Wingdings" pitchFamily="2" charset="2"/>
              <a:buChar char="§"/>
            </a:pPr>
            <a:r>
              <a:rPr lang="ru-RU" sz="1700" dirty="0" smtClean="0"/>
              <a:t>     модули Системы </a:t>
            </a:r>
            <a:r>
              <a:rPr lang="ru-RU" sz="1700" b="1" dirty="0" smtClean="0"/>
              <a:t>wBsuite </a:t>
            </a:r>
            <a:r>
              <a:rPr lang="ru-RU" sz="1700" dirty="0" smtClean="0"/>
              <a:t>имеют базовую и профессиональные версии. </a:t>
            </a:r>
          </a:p>
          <a:p>
            <a:r>
              <a:rPr lang="ru-RU" sz="1700" b="1" cap="all" dirty="0"/>
              <a:t> </a:t>
            </a:r>
            <a:r>
              <a:rPr lang="ru-RU" sz="1700" b="1" cap="all" dirty="0" smtClean="0"/>
              <a:t>         </a:t>
            </a:r>
            <a:r>
              <a:rPr lang="en-US" sz="1700" b="1" cap="all" dirty="0" smtClean="0"/>
              <a:t> </a:t>
            </a:r>
            <a:r>
              <a:rPr lang="ru-RU" sz="1700" b="1" cap="small" dirty="0" smtClean="0"/>
              <a:t>Базовые </a:t>
            </a:r>
            <a:r>
              <a:rPr lang="ru-RU" sz="1700" b="1" cap="small" dirty="0"/>
              <a:t>версии – бесплатные (</a:t>
            </a:r>
            <a:r>
              <a:rPr lang="en-US" sz="1700" b="1" cap="small" dirty="0"/>
              <a:t>free software</a:t>
            </a:r>
            <a:r>
              <a:rPr lang="ru-RU" sz="1700" b="1" cap="small" dirty="0"/>
              <a:t>), а </a:t>
            </a:r>
            <a:r>
              <a:rPr lang="ru-RU" sz="1700" b="1" cap="small" dirty="0" smtClean="0"/>
              <a:t>профессиональные</a:t>
            </a:r>
            <a:r>
              <a:rPr lang="en-US" sz="1700" b="1" cap="small" dirty="0" smtClean="0"/>
              <a:t> </a:t>
            </a:r>
            <a:r>
              <a:rPr lang="ru-RU" sz="1700" b="1" cap="small" dirty="0" smtClean="0"/>
              <a:t>версии </a:t>
            </a:r>
            <a:r>
              <a:rPr lang="ru-RU" sz="1700" b="1" cap="small" dirty="0"/>
              <a:t>– платные</a:t>
            </a:r>
            <a:r>
              <a:rPr lang="ru-RU" sz="1700" dirty="0" smtClean="0"/>
              <a:t>. </a:t>
            </a:r>
            <a:endParaRPr lang="en-US" sz="1700" dirty="0" smtClean="0"/>
          </a:p>
          <a:p>
            <a:r>
              <a:rPr lang="en-US" sz="1700" dirty="0"/>
              <a:t> </a:t>
            </a:r>
            <a:r>
              <a:rPr lang="en-US" sz="1700" dirty="0" smtClean="0"/>
              <a:t>          </a:t>
            </a:r>
            <a:r>
              <a:rPr lang="ru-RU" sz="1700" dirty="0" smtClean="0"/>
              <a:t>Платформа </a:t>
            </a:r>
            <a:r>
              <a:rPr lang="ru-RU" sz="1700" b="1" dirty="0" smtClean="0"/>
              <a:t>Wad-er</a:t>
            </a:r>
            <a:r>
              <a:rPr lang="ru-RU" sz="1700" dirty="0" smtClean="0"/>
              <a:t> </a:t>
            </a:r>
            <a:r>
              <a:rPr lang="ru-RU" sz="1700" b="1" cap="small" dirty="0"/>
              <a:t>бесплатная</a:t>
            </a:r>
          </a:p>
          <a:p>
            <a:pPr marL="285750" indent="-285750">
              <a:spcBef>
                <a:spcPts val="900"/>
              </a:spcBef>
              <a:buFont typeface="Wingdings" pitchFamily="2" charset="2"/>
              <a:buChar char="§"/>
            </a:pPr>
            <a:r>
              <a:rPr lang="ru-RU" sz="1700" dirty="0" smtClean="0"/>
              <a:t>     </a:t>
            </a:r>
            <a:r>
              <a:rPr lang="ru-RU" sz="1700" b="1" cap="small" dirty="0"/>
              <a:t>варианты предоставления платных версий </a:t>
            </a:r>
            <a:r>
              <a:rPr lang="ru-RU" sz="1700" dirty="0" smtClean="0"/>
              <a:t>– </a:t>
            </a:r>
            <a:r>
              <a:rPr lang="en-US" sz="1700" b="1" cap="small" dirty="0" smtClean="0"/>
              <a:t>on</a:t>
            </a:r>
            <a:r>
              <a:rPr lang="ru-RU" sz="1700" b="1" cap="small" dirty="0" smtClean="0"/>
              <a:t>-</a:t>
            </a:r>
            <a:r>
              <a:rPr lang="en-US" sz="1700" b="1" cap="small" dirty="0" smtClean="0"/>
              <a:t>site </a:t>
            </a:r>
            <a:r>
              <a:rPr lang="ru-RU" sz="1700" dirty="0" smtClean="0"/>
              <a:t>или </a:t>
            </a:r>
            <a:r>
              <a:rPr lang="en-US" sz="1700" b="1" cap="small" dirty="0" smtClean="0"/>
              <a:t>on</a:t>
            </a:r>
            <a:r>
              <a:rPr lang="ru-RU" sz="1700" b="1" cap="small" dirty="0" smtClean="0"/>
              <a:t>-</a:t>
            </a:r>
            <a:r>
              <a:rPr lang="en-US" sz="1700" b="1" cap="small" dirty="0" smtClean="0"/>
              <a:t>demand</a:t>
            </a:r>
            <a:endParaRPr lang="ru-RU" sz="1700" b="1" cap="small" dirty="0" smtClean="0"/>
          </a:p>
          <a:p>
            <a:pPr marL="285750" indent="-285750">
              <a:spcBef>
                <a:spcPts val="900"/>
              </a:spcBef>
              <a:buFont typeface="Wingdings" pitchFamily="2" charset="2"/>
              <a:buChar char="§"/>
            </a:pPr>
            <a:r>
              <a:rPr lang="ru-RU" sz="1700" i="1" dirty="0" smtClean="0"/>
              <a:t>     </a:t>
            </a:r>
            <a:r>
              <a:rPr lang="ru-RU" sz="1700" dirty="0" smtClean="0"/>
              <a:t>компания КСИКОМ предоставляет </a:t>
            </a:r>
            <a:r>
              <a:rPr lang="ru-RU" sz="1700" b="1" cap="small" dirty="0"/>
              <a:t>услуги по поддержке пользователей 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  </a:t>
            </a:r>
            <a:r>
              <a:rPr lang="en-US" sz="1700" dirty="0" smtClean="0"/>
              <a:t> </a:t>
            </a:r>
            <a:r>
              <a:rPr lang="ru-RU" sz="1700" dirty="0" smtClean="0"/>
              <a:t>(включая хостинг приложений), а также </a:t>
            </a:r>
            <a:r>
              <a:rPr lang="ru-RU" sz="1700" b="1" cap="small" dirty="0"/>
              <a:t>по доработке существующих и </a:t>
            </a:r>
          </a:p>
          <a:p>
            <a:r>
              <a:rPr lang="ru-RU" sz="1700" b="1" cap="small" dirty="0"/>
              <a:t>         </a:t>
            </a:r>
            <a:r>
              <a:rPr lang="en-US" sz="1700" b="1" cap="small" dirty="0" smtClean="0"/>
              <a:t> </a:t>
            </a:r>
            <a:r>
              <a:rPr lang="ru-RU" sz="1700" b="1" cap="small" dirty="0" smtClean="0"/>
              <a:t> </a:t>
            </a:r>
            <a:r>
              <a:rPr lang="ru-RU" sz="1700" b="1" cap="small" dirty="0"/>
              <a:t>разработке новых модулей и бизнес-приложений</a:t>
            </a:r>
          </a:p>
          <a:p>
            <a:pPr marL="285750" indent="-285750">
              <a:spcBef>
                <a:spcPts val="900"/>
              </a:spcBef>
              <a:buFont typeface="Wingdings" pitchFamily="2" charset="2"/>
              <a:buChar char="§"/>
            </a:pPr>
            <a:r>
              <a:rPr lang="ru-RU" sz="1700" i="1" dirty="0" smtClean="0"/>
              <a:t>     </a:t>
            </a:r>
            <a:r>
              <a:rPr lang="ru-RU" sz="1700" dirty="0" smtClean="0"/>
              <a:t>у клиентов поддерживается </a:t>
            </a:r>
            <a:r>
              <a:rPr lang="ru-RU" sz="1700" b="1" cap="small" dirty="0"/>
              <a:t>индивидуальные версии модулей</a:t>
            </a:r>
          </a:p>
          <a:p>
            <a:pPr marL="285750" indent="-285750">
              <a:spcBef>
                <a:spcPts val="900"/>
              </a:spcBef>
              <a:buFont typeface="Wingdings" pitchFamily="2" charset="2"/>
              <a:buChar char="§"/>
            </a:pPr>
            <a:r>
              <a:rPr lang="ru-RU" sz="1700" dirty="0" smtClean="0"/>
              <a:t>     пользователи могут </a:t>
            </a:r>
            <a:r>
              <a:rPr lang="ru-RU" sz="1700" b="1" cap="small" dirty="0"/>
              <a:t>самостоятельно дорабатывать модули </a:t>
            </a:r>
            <a:r>
              <a:rPr lang="ru-RU" sz="1700" dirty="0" smtClean="0"/>
              <a:t>под бизнес-процессы, </a:t>
            </a:r>
            <a:r>
              <a:rPr lang="en-US" sz="1700" dirty="0"/>
              <a:t> </a:t>
            </a:r>
            <a:endParaRPr lang="en-US" sz="1700" dirty="0" smtClean="0"/>
          </a:p>
          <a:p>
            <a:r>
              <a:rPr lang="en-US" sz="1700" dirty="0"/>
              <a:t> </a:t>
            </a:r>
            <a:r>
              <a:rPr lang="en-US" sz="1700" dirty="0" smtClean="0"/>
              <a:t>          </a:t>
            </a:r>
            <a:r>
              <a:rPr lang="ru-RU" sz="1700" dirty="0" smtClean="0"/>
              <a:t>используя платформу </a:t>
            </a:r>
            <a:r>
              <a:rPr lang="ru-RU" sz="1700" b="1" dirty="0"/>
              <a:t>Wad-er</a:t>
            </a:r>
            <a:r>
              <a:rPr lang="ru-RU" sz="1700" dirty="0"/>
              <a:t> </a:t>
            </a:r>
            <a:endParaRPr lang="ru-RU" sz="1700" dirty="0" smtClean="0"/>
          </a:p>
          <a:p>
            <a:pPr marL="285750" indent="-285750">
              <a:spcBef>
                <a:spcPts val="900"/>
              </a:spcBef>
              <a:buFont typeface="Wingdings" pitchFamily="2" charset="2"/>
              <a:buChar char="§"/>
            </a:pPr>
            <a:r>
              <a:rPr lang="ru-RU" sz="1700" b="1" cap="all" dirty="0" smtClean="0">
                <a:solidFill>
                  <a:srgbClr val="002060"/>
                </a:solidFill>
              </a:rPr>
              <a:t>     </a:t>
            </a:r>
            <a:r>
              <a:rPr lang="ru-RU" sz="1700" b="1" cap="small" dirty="0"/>
              <a:t>поставщики решений могут создавать свои приложения и </a:t>
            </a:r>
            <a:r>
              <a:rPr lang="ru-RU" sz="1700" b="1" cap="small" dirty="0" smtClean="0"/>
              <a:t>продавать </a:t>
            </a:r>
            <a:r>
              <a:rPr lang="ru-RU" sz="1700" b="1" cap="small" dirty="0"/>
              <a:t>их </a:t>
            </a:r>
            <a:r>
              <a:rPr lang="en-US" sz="1700" b="1" cap="small" dirty="0"/>
              <a:t> </a:t>
            </a:r>
            <a:endParaRPr lang="en-US" sz="1700" b="1" cap="small" dirty="0" smtClean="0"/>
          </a:p>
          <a:p>
            <a:r>
              <a:rPr lang="en-US" sz="1700" b="1" cap="small" dirty="0"/>
              <a:t> </a:t>
            </a:r>
            <a:r>
              <a:rPr lang="en-US" sz="1700" b="1" cap="small" dirty="0" smtClean="0"/>
              <a:t>          </a:t>
            </a:r>
            <a:r>
              <a:rPr lang="ru-RU" sz="1700" dirty="0" smtClean="0"/>
              <a:t>(самостоятельно или через компанию КСИКОМ)</a:t>
            </a:r>
            <a:endParaRPr lang="uk-UA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944" y="207593"/>
            <a:ext cx="7824752" cy="366410"/>
          </a:xfrm>
        </p:spPr>
        <p:txBody>
          <a:bodyPr>
            <a:noAutofit/>
          </a:bodyPr>
          <a:lstStyle/>
          <a:p>
            <a:pPr algn="l"/>
            <a:r>
              <a:rPr lang="ru-RU" sz="2600" b="1" dirty="0">
                <a:solidFill>
                  <a:srgbClr val="C00000"/>
                </a:solidFill>
              </a:rPr>
              <a:t>Позиционирование Системы </a:t>
            </a:r>
            <a:r>
              <a:rPr lang="en-US" sz="2600" b="1" dirty="0">
                <a:solidFill>
                  <a:srgbClr val="C00000"/>
                </a:solidFill>
              </a:rPr>
              <a:t>wBsuite</a:t>
            </a:r>
            <a:endParaRPr lang="ru-RU" sz="26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5883654" cy="491793"/>
            <a:chOff x="0" y="6366207"/>
            <a:chExt cx="5883654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4" y="6366207"/>
              <a:ext cx="3214710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Позиционирование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53862" y="821774"/>
            <a:ext cx="8598959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b="1" cap="all" dirty="0"/>
              <a:t>К</a:t>
            </a:r>
            <a:r>
              <a:rPr lang="ru-RU" sz="1700" b="1" cap="all" dirty="0" smtClean="0"/>
              <a:t>онфигурация</a:t>
            </a:r>
            <a:r>
              <a:rPr lang="ru-RU" sz="1700" cap="all" dirty="0" smtClean="0"/>
              <a:t> </a:t>
            </a:r>
            <a:r>
              <a:rPr lang="ru-RU" sz="1700" b="1" cap="all" dirty="0" smtClean="0"/>
              <a:t>wACM+CRM</a:t>
            </a:r>
            <a:r>
              <a:rPr lang="ru-RU" sz="1700" cap="all" dirty="0" smtClean="0"/>
              <a:t> </a:t>
            </a:r>
            <a:r>
              <a:rPr lang="ru-RU" sz="1700" dirty="0"/>
              <a:t>является </a:t>
            </a:r>
            <a:r>
              <a:rPr lang="ru-RU" sz="1700" b="1" cap="all" dirty="0">
                <a:solidFill>
                  <a:srgbClr val="002060"/>
                </a:solidFill>
              </a:rPr>
              <a:t>платформой для создания </a:t>
            </a:r>
            <a:r>
              <a:rPr lang="ru-RU" sz="1700" b="1" cap="all" dirty="0" smtClean="0">
                <a:solidFill>
                  <a:srgbClr val="002060"/>
                </a:solidFill>
              </a:rPr>
              <a:t>В2Е-порталов</a:t>
            </a:r>
            <a:r>
              <a:rPr lang="en-US" sz="1700" b="1" cap="all" dirty="0">
                <a:solidFill>
                  <a:srgbClr val="002060"/>
                </a:solidFill>
              </a:rPr>
              <a:t>.</a:t>
            </a:r>
            <a:r>
              <a:rPr lang="ru-RU" sz="1700" dirty="0" smtClean="0"/>
              <a:t>  </a:t>
            </a:r>
          </a:p>
          <a:p>
            <a:pPr>
              <a:spcBef>
                <a:spcPts val="600"/>
              </a:spcBef>
            </a:pPr>
            <a:r>
              <a:rPr lang="ru-RU" sz="1700" dirty="0" smtClean="0"/>
              <a:t>Она обеспечивает </a:t>
            </a:r>
            <a:r>
              <a:rPr lang="ru-RU" sz="1700" b="1" cap="small" dirty="0" smtClean="0"/>
              <a:t>управление процессом предоставления услуг, начиная от обращения клиента, определения его потребностей, согласования условий и формирования заказа, до выполнения работ во взаимодействии с клиентом и проведения финансовых расчетов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7215" y="2181603"/>
            <a:ext cx="82679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b="1" cap="all" dirty="0" smtClean="0"/>
              <a:t>Конфигурация</a:t>
            </a:r>
            <a:r>
              <a:rPr lang="ru-RU" sz="1700" cap="all" dirty="0" smtClean="0"/>
              <a:t> </a:t>
            </a:r>
            <a:r>
              <a:rPr lang="ru-RU" sz="1700" b="1" cap="all" dirty="0" smtClean="0"/>
              <a:t>wEbusiness</a:t>
            </a:r>
            <a:r>
              <a:rPr lang="ru-RU" sz="1700" cap="all" dirty="0" smtClean="0"/>
              <a:t> </a:t>
            </a:r>
            <a:r>
              <a:rPr lang="ru-RU" sz="1700" dirty="0" smtClean="0"/>
              <a:t>является </a:t>
            </a:r>
            <a:r>
              <a:rPr lang="ru-RU" sz="1700" b="1" cap="all" dirty="0" smtClean="0">
                <a:solidFill>
                  <a:srgbClr val="002060"/>
                </a:solidFill>
              </a:rPr>
              <a:t>платформой для создания </a:t>
            </a:r>
            <a:r>
              <a:rPr lang="en-US" sz="1700" b="1" cap="all" dirty="0" smtClean="0">
                <a:solidFill>
                  <a:srgbClr val="002060"/>
                </a:solidFill>
              </a:rPr>
              <a:t>B</a:t>
            </a:r>
            <a:r>
              <a:rPr lang="ru-RU" sz="1700" b="1" cap="all" dirty="0" smtClean="0">
                <a:solidFill>
                  <a:srgbClr val="002060"/>
                </a:solidFill>
              </a:rPr>
              <a:t>2</a:t>
            </a:r>
            <a:r>
              <a:rPr lang="en-US" sz="1700" b="1" cap="all" dirty="0" smtClean="0">
                <a:solidFill>
                  <a:srgbClr val="002060"/>
                </a:solidFill>
              </a:rPr>
              <a:t>C</a:t>
            </a:r>
            <a:r>
              <a:rPr lang="ru-RU" sz="1700" b="1" cap="all" dirty="0" smtClean="0">
                <a:solidFill>
                  <a:srgbClr val="002060"/>
                </a:solidFill>
              </a:rPr>
              <a:t>-порталов (интернет магазинов), а также корпоративных </a:t>
            </a:r>
            <a:r>
              <a:rPr lang="en-US" sz="1700" b="1" cap="all" dirty="0" smtClean="0">
                <a:solidFill>
                  <a:srgbClr val="002060"/>
                </a:solidFill>
              </a:rPr>
              <a:t>B</a:t>
            </a:r>
            <a:r>
              <a:rPr lang="ru-RU" sz="1700" b="1" cap="all" dirty="0" smtClean="0">
                <a:solidFill>
                  <a:srgbClr val="002060"/>
                </a:solidFill>
              </a:rPr>
              <a:t>2</a:t>
            </a:r>
            <a:r>
              <a:rPr lang="en-US" sz="1700" b="1" cap="all" dirty="0" smtClean="0">
                <a:solidFill>
                  <a:srgbClr val="002060"/>
                </a:solidFill>
              </a:rPr>
              <a:t>B</a:t>
            </a:r>
            <a:r>
              <a:rPr lang="ru-RU" sz="1700" b="1" cap="all" dirty="0" smtClean="0">
                <a:solidFill>
                  <a:srgbClr val="002060"/>
                </a:solidFill>
              </a:rPr>
              <a:t>-порталов</a:t>
            </a:r>
            <a:endParaRPr lang="uk-UA" sz="1700" b="1" cap="all" dirty="0">
              <a:solidFill>
                <a:srgbClr val="00206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7216" y="3822306"/>
            <a:ext cx="8423158" cy="173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 smtClean="0"/>
              <a:t>Благодаря лицензионной политике, различным вариантам поставки (</a:t>
            </a:r>
            <a:r>
              <a:rPr lang="en-US" sz="1700" b="1" cap="small" dirty="0" smtClean="0"/>
              <a:t>on</a:t>
            </a:r>
            <a:r>
              <a:rPr lang="ru-RU" sz="1700" b="1" cap="small" dirty="0" smtClean="0"/>
              <a:t>-</a:t>
            </a:r>
            <a:r>
              <a:rPr lang="en-US" sz="1700" b="1" cap="small" dirty="0" smtClean="0"/>
              <a:t>site </a:t>
            </a:r>
            <a:r>
              <a:rPr lang="ru-RU" sz="1700" dirty="0" smtClean="0"/>
              <a:t>или </a:t>
            </a:r>
            <a:r>
              <a:rPr lang="en-US" sz="1700" b="1" cap="small" dirty="0"/>
              <a:t>on</a:t>
            </a:r>
            <a:r>
              <a:rPr lang="ru-RU" sz="1700" b="1" cap="small" dirty="0"/>
              <a:t>-</a:t>
            </a:r>
            <a:r>
              <a:rPr lang="en-US" sz="1700" b="1" cap="small" dirty="0"/>
              <a:t>demand</a:t>
            </a:r>
            <a:r>
              <a:rPr lang="ru-RU" sz="1700" dirty="0" smtClean="0"/>
              <a:t>)</a:t>
            </a:r>
            <a:r>
              <a:rPr lang="en-US" sz="1700" dirty="0" smtClean="0"/>
              <a:t> </a:t>
            </a:r>
            <a:r>
              <a:rPr lang="ru-RU" sz="1700" dirty="0" smtClean="0"/>
              <a:t>и предоставления сервисов (внедрение, поддержка пользователей, доработка существующих и разработка новых модулей), </a:t>
            </a:r>
            <a:endParaRPr lang="en-US" sz="1700" dirty="0" smtClean="0"/>
          </a:p>
          <a:p>
            <a:pPr>
              <a:spcBef>
                <a:spcPts val="600"/>
              </a:spcBef>
            </a:pPr>
            <a:r>
              <a:rPr lang="ru-RU" sz="1700" dirty="0" smtClean="0"/>
              <a:t>Система </a:t>
            </a:r>
            <a:r>
              <a:rPr lang="ru-RU" sz="1700" b="1" dirty="0"/>
              <a:t>wBsuite</a:t>
            </a:r>
            <a:r>
              <a:rPr lang="ru-RU" sz="1700" dirty="0"/>
              <a:t> </a:t>
            </a:r>
            <a:r>
              <a:rPr lang="ru-RU" sz="1700" b="1" cap="all" dirty="0" smtClean="0"/>
              <a:t>может использоваться как небольшими компаниями, так и корпорациями с территориально-распределенной структурой и филиалами в разных странах</a:t>
            </a:r>
            <a:endParaRPr lang="uk-UA" sz="1700" b="1" cap="all" dirty="0"/>
          </a:p>
        </p:txBody>
      </p:sp>
      <p:pic>
        <p:nvPicPr>
          <p:cNvPr id="15" name="Рисунок 14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0" y="5860169"/>
            <a:ext cx="1341517" cy="79587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67215" y="2922906"/>
            <a:ext cx="853888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 smtClean="0"/>
              <a:t>Система </a:t>
            </a:r>
            <a:r>
              <a:rPr lang="ru-RU" sz="1700" b="1" dirty="0" smtClean="0"/>
              <a:t>wBsuite</a:t>
            </a:r>
            <a:r>
              <a:rPr lang="ru-RU" sz="1700" dirty="0" smtClean="0"/>
              <a:t> предоставляет инструменты для эффективных коммуникаций и организации выполнения работ, для контроля использования ресурсов, что позволяет существенно повысить качество сервиса</a:t>
            </a:r>
            <a:endParaRPr lang="uk-UA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6262" y="167549"/>
            <a:ext cx="7824752" cy="353066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В2Е-портал </a:t>
            </a:r>
            <a:r>
              <a:rPr lang="en-US" sz="2600" b="1" dirty="0" smtClean="0">
                <a:solidFill>
                  <a:srgbClr val="C00000"/>
                </a:solidFill>
              </a:rPr>
              <a:t>wACM+CRM</a:t>
            </a:r>
            <a:r>
              <a:rPr lang="ru-RU" sz="2600" b="1" dirty="0" smtClean="0">
                <a:solidFill>
                  <a:srgbClr val="C00000"/>
                </a:solidFill>
              </a:rPr>
              <a:t>.</a:t>
            </a:r>
            <a:r>
              <a:rPr lang="en-US" sz="2600" b="1" dirty="0" smtClean="0">
                <a:solidFill>
                  <a:srgbClr val="C00000"/>
                </a:solidFill>
              </a:rPr>
              <a:t> </a:t>
            </a:r>
            <a:r>
              <a:rPr lang="ru-RU" sz="2600" b="1" dirty="0" smtClean="0">
                <a:solidFill>
                  <a:srgbClr val="C00000"/>
                </a:solidFill>
              </a:rPr>
              <a:t>Выгоды от внедрения </a:t>
            </a:r>
            <a:endParaRPr lang="ru-RU" sz="26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526383"/>
            <a:ext cx="6634901" cy="331617"/>
            <a:chOff x="0" y="6526383"/>
            <a:chExt cx="6634901" cy="331617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89463" y="6526383"/>
              <a:ext cx="3945438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В2Е-портал 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.</a:t>
              </a:r>
              <a:r>
                <a:rPr lang="en-US" sz="1200" b="1" dirty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Выгоды от внедрения </a:t>
              </a: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60782" y="835813"/>
            <a:ext cx="8202800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b="1" cap="all" dirty="0" smtClean="0"/>
              <a:t>Конфигурация wACM+CRM </a:t>
            </a:r>
            <a:r>
              <a:rPr lang="ru-RU" sz="1700" dirty="0" smtClean="0"/>
              <a:t>Системы </a:t>
            </a:r>
            <a:r>
              <a:rPr lang="ru-RU" sz="1700" b="1" dirty="0" smtClean="0"/>
              <a:t>wBsuite</a:t>
            </a:r>
            <a:r>
              <a:rPr lang="ru-RU" sz="1700" dirty="0" smtClean="0"/>
              <a:t> де-факто является корпоративным</a:t>
            </a:r>
          </a:p>
          <a:p>
            <a:r>
              <a:rPr lang="en-US" sz="1700" b="1" cap="small" dirty="0"/>
              <a:t>B2E-</a:t>
            </a:r>
            <a:r>
              <a:rPr lang="ru-RU" sz="1700" b="1" cap="small" dirty="0" smtClean="0"/>
              <a:t>порталом</a:t>
            </a:r>
            <a:r>
              <a:rPr lang="en-US" sz="1700" b="1" cap="small" dirty="0" smtClean="0"/>
              <a:t> </a:t>
            </a:r>
            <a:r>
              <a:rPr lang="ru-RU" sz="1700" b="1" cap="small" dirty="0"/>
              <a:t>приложений и совместной </a:t>
            </a:r>
            <a:r>
              <a:rPr lang="ru-RU" sz="1700" b="1" cap="small" dirty="0" smtClean="0"/>
              <a:t>работы</a:t>
            </a:r>
            <a:r>
              <a:rPr lang="ru-RU" sz="1700" dirty="0" smtClean="0"/>
              <a:t>, может использоваться для </a:t>
            </a:r>
          </a:p>
          <a:p>
            <a:r>
              <a:rPr lang="ru-RU" sz="1700" dirty="0" smtClean="0"/>
              <a:t>управления компанией, оказывающей профессиональные услуги, и позволяет:</a:t>
            </a:r>
            <a:endParaRPr lang="uk-UA" sz="1700" dirty="0" smtClean="0"/>
          </a:p>
          <a:p>
            <a:pPr>
              <a:spcBef>
                <a:spcPts val="1800"/>
              </a:spcBef>
              <a:buFont typeface="Wingdings" pitchFamily="2" charset="2"/>
              <a:buChar char="Ø"/>
            </a:pPr>
            <a:r>
              <a:rPr lang="ru-RU" sz="1700" dirty="0" smtClean="0"/>
              <a:t>      </a:t>
            </a:r>
            <a:r>
              <a:rPr lang="ru-RU" sz="1700" b="1" cap="all" dirty="0" smtClean="0">
                <a:solidFill>
                  <a:srgbClr val="002060"/>
                </a:solidFill>
              </a:rPr>
              <a:t>сформировать единую корпоративную базу знаний</a:t>
            </a:r>
            <a:r>
              <a:rPr lang="ru-RU" sz="1700" dirty="0" smtClean="0"/>
              <a:t>, содержащую  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документы, решенные кейсы (выполненные проекты), информацию о 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предоставленных услугах и клиентах и др., доступ к которой предоставляется   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сотрудникам компании в соответствии с их правами в любое время из любой     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точки мира с использованием сети Интернет</a:t>
            </a:r>
          </a:p>
          <a:p>
            <a:pPr>
              <a:spcBef>
                <a:spcPts val="1800"/>
              </a:spcBef>
              <a:buFont typeface="Wingdings" pitchFamily="2" charset="2"/>
              <a:buChar char="Ø"/>
            </a:pPr>
            <a:r>
              <a:rPr lang="ru-RU" sz="1700" dirty="0"/>
              <a:t> </a:t>
            </a:r>
            <a:r>
              <a:rPr lang="ru-RU" sz="1700" dirty="0" smtClean="0"/>
              <a:t>     </a:t>
            </a:r>
            <a:r>
              <a:rPr lang="ru-RU" sz="1700" b="1" cap="all" dirty="0" smtClean="0">
                <a:solidFill>
                  <a:srgbClr val="002060"/>
                </a:solidFill>
              </a:rPr>
              <a:t>повысить </a:t>
            </a:r>
            <a:r>
              <a:rPr lang="ru-RU" sz="1700" b="1" cap="all" dirty="0">
                <a:solidFill>
                  <a:srgbClr val="002060"/>
                </a:solidFill>
              </a:rPr>
              <a:t>качество ведения </a:t>
            </a:r>
            <a:r>
              <a:rPr lang="ru-RU" sz="1700" b="1" cap="all" dirty="0" smtClean="0">
                <a:solidFill>
                  <a:srgbClr val="002060"/>
                </a:solidFill>
              </a:rPr>
              <a:t>бизнеса и снизить издержки</a:t>
            </a:r>
            <a:r>
              <a:rPr lang="ru-RU" sz="1700" dirty="0" smtClean="0"/>
              <a:t>,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оптимизируя бизнес-процессы и предоставляя </a:t>
            </a:r>
            <a:r>
              <a:rPr lang="ru-RU" sz="1700" dirty="0"/>
              <a:t>менеджерам </a:t>
            </a:r>
            <a:r>
              <a:rPr lang="ru-RU" sz="1700" dirty="0" smtClean="0"/>
              <a:t>различные 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инструменты управления, постановки </a:t>
            </a:r>
            <a:r>
              <a:rPr lang="ru-RU" sz="1700" dirty="0"/>
              <a:t>задач </a:t>
            </a:r>
            <a:r>
              <a:rPr lang="ru-RU" sz="1700" dirty="0" smtClean="0"/>
              <a:t>исполнителям </a:t>
            </a:r>
            <a:r>
              <a:rPr lang="ru-RU" sz="1700" dirty="0"/>
              <a:t>и контроля их </a:t>
            </a:r>
            <a:endParaRPr lang="ru-RU" sz="1700" dirty="0" smtClean="0"/>
          </a:p>
          <a:p>
            <a:r>
              <a:rPr lang="ru-RU" sz="1700" dirty="0"/>
              <a:t> </a:t>
            </a:r>
            <a:r>
              <a:rPr lang="ru-RU" sz="1700" dirty="0" smtClean="0"/>
              <a:t>       выполнения, оперативного взаимодействия и доступа к информации внутри 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команд  </a:t>
            </a:r>
            <a:r>
              <a:rPr lang="ru-RU" sz="1700" dirty="0"/>
              <a:t>(кейсы, </a:t>
            </a:r>
            <a:r>
              <a:rPr lang="ru-RU" sz="1700" dirty="0" smtClean="0"/>
              <a:t>проекты</a:t>
            </a:r>
            <a:r>
              <a:rPr lang="ru-RU" sz="1700" dirty="0"/>
              <a:t>, </a:t>
            </a:r>
            <a:r>
              <a:rPr lang="ru-RU" sz="1700" dirty="0" smtClean="0"/>
              <a:t>переговоры, документы, инциденты </a:t>
            </a:r>
            <a:r>
              <a:rPr lang="ru-RU" sz="1700" dirty="0"/>
              <a:t>и др.), </a:t>
            </a:r>
            <a:endParaRPr lang="ru-RU" sz="1700" dirty="0" smtClean="0"/>
          </a:p>
          <a:p>
            <a:r>
              <a:rPr lang="ru-RU" sz="1700" dirty="0"/>
              <a:t> </a:t>
            </a:r>
            <a:r>
              <a:rPr lang="ru-RU" sz="1700" dirty="0" smtClean="0"/>
              <a:t>       развитые </a:t>
            </a:r>
            <a:r>
              <a:rPr lang="ru-RU" sz="1700" dirty="0"/>
              <a:t>возможности </a:t>
            </a:r>
            <a:r>
              <a:rPr lang="ru-RU" sz="1700" dirty="0" smtClean="0"/>
              <a:t>для коммуникаций между сотрудниками компании и 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клиентами (внутренняя </a:t>
            </a:r>
            <a:r>
              <a:rPr lang="ru-RU" sz="1700" dirty="0"/>
              <a:t>почта, </a:t>
            </a:r>
            <a:r>
              <a:rPr lang="ru-RU" sz="1700" dirty="0" smtClean="0"/>
              <a:t>оповещения</a:t>
            </a:r>
            <a:r>
              <a:rPr lang="ru-RU" sz="1700" dirty="0"/>
              <a:t>, </a:t>
            </a:r>
            <a:r>
              <a:rPr lang="ru-RU" sz="1700" dirty="0" smtClean="0"/>
              <a:t>напоминания</a:t>
            </a:r>
            <a:r>
              <a:rPr lang="ru-RU" sz="1700" dirty="0"/>
              <a:t>, </a:t>
            </a:r>
            <a:r>
              <a:rPr lang="ru-RU" sz="1700" dirty="0" smtClean="0"/>
              <a:t>объявления </a:t>
            </a:r>
            <a:r>
              <a:rPr lang="ru-RU" sz="1700" dirty="0"/>
              <a:t>и др</a:t>
            </a:r>
            <a:r>
              <a:rPr lang="ru-RU" sz="1700" dirty="0" smtClean="0"/>
              <a:t>.)     </a:t>
            </a:r>
            <a:endParaRPr lang="uk-UA" sz="1700" dirty="0" smtClean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0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87369" y="880083"/>
            <a:ext cx="8429700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1700" b="1" i="1" dirty="0" smtClean="0"/>
              <a:t>         </a:t>
            </a:r>
            <a:r>
              <a:rPr lang="ru-RU" sz="1700" b="1" cap="all" dirty="0" smtClean="0">
                <a:solidFill>
                  <a:srgbClr val="002060"/>
                </a:solidFill>
              </a:rPr>
              <a:t>организовать </a:t>
            </a:r>
            <a:r>
              <a:rPr lang="ru-RU" sz="1700" b="1" cap="all" dirty="0">
                <a:solidFill>
                  <a:srgbClr val="002060"/>
                </a:solidFill>
              </a:rPr>
              <a:t>дистанционную работу </a:t>
            </a:r>
            <a:r>
              <a:rPr lang="ru-RU" sz="1700" dirty="0"/>
              <a:t>команд кейсов и/или </a:t>
            </a:r>
            <a:r>
              <a:rPr lang="ru-RU" sz="1700" dirty="0" smtClean="0"/>
              <a:t>проектов</a:t>
            </a:r>
            <a:r>
              <a:rPr lang="ru-RU" sz="1700" dirty="0"/>
              <a:t>,  </a:t>
            </a:r>
          </a:p>
          <a:p>
            <a:r>
              <a:rPr lang="ru-RU" sz="1700" b="1" cap="all" dirty="0"/>
              <a:t>       </a:t>
            </a:r>
            <a:r>
              <a:rPr lang="ru-RU" sz="1700" b="1" cap="all" dirty="0" smtClean="0"/>
              <a:t>    </a:t>
            </a:r>
            <a:r>
              <a:rPr lang="ru-RU" sz="1700" b="1" cap="all" dirty="0" smtClean="0">
                <a:solidFill>
                  <a:srgbClr val="002060"/>
                </a:solidFill>
              </a:rPr>
              <a:t>широко</a:t>
            </a:r>
            <a:r>
              <a:rPr lang="ru-RU" sz="1700" dirty="0" smtClean="0">
                <a:solidFill>
                  <a:srgbClr val="002060"/>
                </a:solidFill>
              </a:rPr>
              <a:t> </a:t>
            </a:r>
            <a:r>
              <a:rPr lang="ru-RU" sz="1700" b="1" cap="all" dirty="0">
                <a:solidFill>
                  <a:srgbClr val="002060"/>
                </a:solidFill>
              </a:rPr>
              <a:t>использовать аутсорсинг </a:t>
            </a:r>
            <a:r>
              <a:rPr lang="ru-RU" sz="1700" dirty="0"/>
              <a:t>– без дополнительных издержек </a:t>
            </a:r>
          </a:p>
          <a:p>
            <a:r>
              <a:rPr lang="ru-RU" sz="1700" dirty="0"/>
              <a:t>       </a:t>
            </a:r>
            <a:r>
              <a:rPr lang="ru-RU" sz="1700" dirty="0" smtClean="0"/>
              <a:t>    привлекать </a:t>
            </a:r>
            <a:r>
              <a:rPr lang="ru-RU" sz="1700" dirty="0"/>
              <a:t>к работе специалистов и экспертов независимо от их    </a:t>
            </a:r>
          </a:p>
          <a:p>
            <a:r>
              <a:rPr lang="ru-RU" sz="1700" dirty="0"/>
              <a:t>       </a:t>
            </a:r>
            <a:r>
              <a:rPr lang="ru-RU" sz="1700" dirty="0" smtClean="0"/>
              <a:t>    местонахождения </a:t>
            </a:r>
            <a:r>
              <a:rPr lang="ru-RU" sz="1700" dirty="0"/>
              <a:t>(страны и языка)</a:t>
            </a:r>
            <a:endParaRPr lang="uk-UA" sz="1700" dirty="0"/>
          </a:p>
          <a:p>
            <a:pPr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1700" b="1" i="1" dirty="0" smtClean="0"/>
              <a:t>         </a:t>
            </a:r>
            <a:r>
              <a:rPr lang="ru-RU" sz="1700" b="1" cap="all" dirty="0" smtClean="0">
                <a:solidFill>
                  <a:srgbClr val="002060"/>
                </a:solidFill>
              </a:rPr>
              <a:t>получать достоверную и оперативную информацию </a:t>
            </a:r>
            <a:r>
              <a:rPr lang="ru-RU" sz="1700" dirty="0" smtClean="0"/>
              <a:t>о состоянии и 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   сроках выполнения работ, кейсов (проектов), их приемке и оплате клиентами</a:t>
            </a:r>
            <a:endParaRPr lang="uk-UA" sz="1700" dirty="0" smtClean="0"/>
          </a:p>
          <a:p>
            <a:pPr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1700" dirty="0" smtClean="0"/>
              <a:t>         </a:t>
            </a:r>
            <a:r>
              <a:rPr lang="ru-RU" sz="1700" b="1" cap="all" dirty="0" smtClean="0">
                <a:solidFill>
                  <a:srgbClr val="002060"/>
                </a:solidFill>
              </a:rPr>
              <a:t>автоматизировать биллинг </a:t>
            </a:r>
            <a:r>
              <a:rPr lang="ru-RU" sz="1700" dirty="0" smtClean="0"/>
              <a:t>– формирование счетов клиентам на базе 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   различных форм оплаты (почасовой, бюджетной, абонентской)</a:t>
            </a:r>
            <a:endParaRPr lang="uk-UA" sz="1700" dirty="0" smtClean="0"/>
          </a:p>
          <a:p>
            <a:pPr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1700" dirty="0" smtClean="0"/>
              <a:t>         </a:t>
            </a:r>
            <a:r>
              <a:rPr lang="ru-RU" sz="1700" b="1" cap="all" dirty="0" smtClean="0">
                <a:solidFill>
                  <a:srgbClr val="002060"/>
                </a:solidFill>
              </a:rPr>
              <a:t>управлять финансами и доходностью работ </a:t>
            </a:r>
            <a:r>
              <a:rPr lang="ru-RU" sz="1700" dirty="0" smtClean="0"/>
              <a:t>в разрезе кейсов 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   (проектов) и других объектов</a:t>
            </a:r>
            <a:endParaRPr lang="uk-UA" sz="1700" dirty="0" smtClean="0"/>
          </a:p>
          <a:p>
            <a:pPr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1700" dirty="0" smtClean="0"/>
              <a:t>         </a:t>
            </a:r>
            <a:r>
              <a:rPr lang="ru-RU" sz="1700" b="1" cap="all" dirty="0" smtClean="0">
                <a:solidFill>
                  <a:srgbClr val="002060"/>
                </a:solidFill>
              </a:rPr>
              <a:t>управлять рабочим временем и оценивать работу сотрудников</a:t>
            </a:r>
          </a:p>
          <a:p>
            <a:pPr marL="285750" indent="-285750"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1700" i="1" dirty="0" smtClean="0"/>
              <a:t>     </a:t>
            </a:r>
            <a:r>
              <a:rPr lang="ru-RU" sz="1700" b="1" cap="all" dirty="0" smtClean="0">
                <a:solidFill>
                  <a:srgbClr val="002060"/>
                </a:solidFill>
              </a:rPr>
              <a:t>выстроить </a:t>
            </a:r>
            <a:r>
              <a:rPr lang="ru-RU" sz="1700" b="1" cap="all" dirty="0">
                <a:solidFill>
                  <a:srgbClr val="002060"/>
                </a:solidFill>
              </a:rPr>
              <a:t>систему обратной связи с сотрудниками</a:t>
            </a:r>
            <a:r>
              <a:rPr lang="ru-RU" sz="1700" dirty="0"/>
              <a:t>, используя </a:t>
            </a:r>
            <a:endParaRPr lang="ru-RU" sz="1700" dirty="0" smtClean="0"/>
          </a:p>
          <a:p>
            <a:r>
              <a:rPr lang="ru-RU" sz="1700" dirty="0"/>
              <a:t> </a:t>
            </a:r>
            <a:r>
              <a:rPr lang="ru-RU" sz="1700" dirty="0" smtClean="0"/>
              <a:t>           опросы</a:t>
            </a:r>
            <a:r>
              <a:rPr lang="ru-RU" sz="1700" dirty="0"/>
              <a:t>, форумы, блоги и т.п.;</a:t>
            </a:r>
            <a:endParaRPr lang="uk-UA" sz="1700" dirty="0"/>
          </a:p>
          <a:p>
            <a:pPr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1700" i="1" dirty="0" smtClean="0"/>
              <a:t>         </a:t>
            </a:r>
            <a:r>
              <a:rPr lang="ru-RU" sz="1700" b="1" cap="all" dirty="0" smtClean="0">
                <a:solidFill>
                  <a:srgbClr val="002060"/>
                </a:solidFill>
              </a:rPr>
              <a:t>управлять взаимоотношениями с клиентами</a:t>
            </a:r>
            <a:endParaRPr lang="uk-UA" sz="1700" b="1" cap="all" dirty="0">
              <a:solidFill>
                <a:srgbClr val="002060"/>
              </a:solidFill>
            </a:endParaRPr>
          </a:p>
        </p:txBody>
      </p:sp>
      <p:pic>
        <p:nvPicPr>
          <p:cNvPr id="11" name="Рисунок 10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279390" y="240963"/>
            <a:ext cx="7824752" cy="353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600" b="1" dirty="0">
                <a:solidFill>
                  <a:srgbClr val="C00000"/>
                </a:solidFill>
              </a:rPr>
              <a:t>В2Е-портал </a:t>
            </a:r>
            <a:r>
              <a:rPr lang="en-US" sz="2600" b="1" dirty="0">
                <a:solidFill>
                  <a:srgbClr val="C00000"/>
                </a:solidFill>
              </a:rPr>
              <a:t>wACM+CRM</a:t>
            </a:r>
            <a:r>
              <a:rPr lang="ru-RU" sz="2600" b="1" dirty="0">
                <a:solidFill>
                  <a:srgbClr val="C00000"/>
                </a:solidFill>
              </a:rPr>
              <a:t>.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ru-RU" sz="2600" b="1" dirty="0">
                <a:solidFill>
                  <a:srgbClr val="C00000"/>
                </a:solidFill>
              </a:rPr>
              <a:t>Выгоды от внедрения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689463" y="6526383"/>
            <a:ext cx="3945438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В2Е-портал </a:t>
            </a:r>
            <a:r>
              <a:rPr lang="en-US" sz="1200" b="1" dirty="0">
                <a:solidFill>
                  <a:schemeClr val="accent6">
                    <a:lumMod val="75000"/>
                  </a:schemeClr>
                </a:solidFill>
              </a:rPr>
              <a:t>wACM+CRM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</a:rPr>
              <a:t>.</a:t>
            </a:r>
            <a:r>
              <a:rPr lang="en-US" sz="12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</a:rPr>
              <a:t>Выгоды от внедрения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13" y="160875"/>
            <a:ext cx="8698924" cy="393106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Ключевые конкурентные преимущества Системы </a:t>
            </a:r>
            <a:r>
              <a:rPr lang="en-US" sz="2600" b="1" dirty="0" smtClean="0">
                <a:solidFill>
                  <a:srgbClr val="C00000"/>
                </a:solidFill>
              </a:rPr>
              <a:t>wBsuite</a:t>
            </a:r>
            <a:endParaRPr lang="ru-RU" sz="2600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67094" y="781809"/>
            <a:ext cx="8556649" cy="5155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1700" dirty="0" smtClean="0"/>
              <a:t>      </a:t>
            </a:r>
            <a:r>
              <a:rPr lang="ru-RU" sz="1700" b="1" cap="all" dirty="0" smtClean="0">
                <a:solidFill>
                  <a:srgbClr val="002060"/>
                </a:solidFill>
              </a:rPr>
              <a:t>Открытые коды (</a:t>
            </a:r>
            <a:r>
              <a:rPr lang="en-US" sz="1700" b="1" cap="all" dirty="0" smtClean="0">
                <a:solidFill>
                  <a:srgbClr val="002060"/>
                </a:solidFill>
              </a:rPr>
              <a:t>open source</a:t>
            </a:r>
            <a:r>
              <a:rPr lang="ru-RU" sz="1700" b="1" cap="all" dirty="0" smtClean="0">
                <a:solidFill>
                  <a:srgbClr val="002060"/>
                </a:solidFill>
              </a:rPr>
              <a:t>), </a:t>
            </a:r>
          </a:p>
          <a:p>
            <a:r>
              <a:rPr lang="ru-RU" sz="1700" b="1" cap="all" dirty="0" smtClean="0">
                <a:solidFill>
                  <a:srgbClr val="002060"/>
                </a:solidFill>
              </a:rPr>
              <a:t>        Открытая </a:t>
            </a:r>
            <a:r>
              <a:rPr lang="ru-RU" sz="1700" b="1" cap="all" dirty="0">
                <a:solidFill>
                  <a:srgbClr val="002060"/>
                </a:solidFill>
              </a:rPr>
              <a:t>Общественная Лицензия GNU </a:t>
            </a:r>
            <a:r>
              <a:rPr lang="en-US" sz="1700" b="1" cap="all" dirty="0">
                <a:solidFill>
                  <a:srgbClr val="002060"/>
                </a:solidFill>
              </a:rPr>
              <a:t>GPL v</a:t>
            </a:r>
            <a:r>
              <a:rPr lang="ru-RU" sz="1700" b="1" cap="all" dirty="0" smtClean="0">
                <a:solidFill>
                  <a:srgbClr val="002060"/>
                </a:solidFill>
              </a:rPr>
              <a:t>.3,</a:t>
            </a:r>
          </a:p>
          <a:p>
            <a:r>
              <a:rPr lang="ru-RU" sz="1700" b="1" cap="all" dirty="0">
                <a:solidFill>
                  <a:srgbClr val="002060"/>
                </a:solidFill>
              </a:rPr>
              <a:t> </a:t>
            </a:r>
            <a:r>
              <a:rPr lang="ru-RU" sz="1700" b="1" cap="all" dirty="0" smtClean="0">
                <a:solidFill>
                  <a:srgbClr val="002060"/>
                </a:solidFill>
              </a:rPr>
              <a:t>       интегрированная инструментальная платформа Wad-er </a:t>
            </a:r>
          </a:p>
          <a:p>
            <a:pPr>
              <a:spcBef>
                <a:spcPts val="600"/>
              </a:spcBef>
            </a:pPr>
            <a:r>
              <a:rPr lang="ru-RU" sz="1700" b="1" cap="all" dirty="0" smtClean="0">
                <a:solidFill>
                  <a:srgbClr val="002060"/>
                </a:solidFill>
              </a:rPr>
              <a:t>        </a:t>
            </a:r>
            <a:r>
              <a:rPr lang="ru-RU" sz="1700" dirty="0" smtClean="0"/>
              <a:t>Позволяют </a:t>
            </a:r>
            <a:r>
              <a:rPr lang="ru-RU" sz="1700" dirty="0"/>
              <a:t>клиентам </a:t>
            </a:r>
            <a:r>
              <a:rPr lang="ru-RU" sz="1700" b="1" cap="small" dirty="0" smtClean="0"/>
              <a:t>не зависеть от поставщика решений </a:t>
            </a:r>
            <a:r>
              <a:rPr lang="ru-RU" sz="1700" dirty="0" smtClean="0"/>
              <a:t>и самостоятельно 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(с помощью специализированных компаний или фрилансеров) дорабатывать 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функционал и разрабатывать новые модули для реализации своих потребностей </a:t>
            </a:r>
          </a:p>
          <a:p>
            <a:pPr marL="285750" indent="-285750">
              <a:spcBef>
                <a:spcPts val="1800"/>
              </a:spcBef>
              <a:buFont typeface="Wingdings" pitchFamily="2" charset="2"/>
              <a:buChar char="Ø"/>
            </a:pPr>
            <a:r>
              <a:rPr lang="ru-RU" sz="1700" b="1" cap="all" dirty="0" smtClean="0">
                <a:solidFill>
                  <a:srgbClr val="002060"/>
                </a:solidFill>
              </a:rPr>
              <a:t>   Модульный </a:t>
            </a:r>
            <a:r>
              <a:rPr lang="ru-RU" sz="1700" b="1" cap="all" dirty="0">
                <a:solidFill>
                  <a:srgbClr val="002060"/>
                </a:solidFill>
              </a:rPr>
              <a:t>принцип расширения функциональности</a:t>
            </a:r>
          </a:p>
          <a:p>
            <a:pPr marL="432000">
              <a:spcBef>
                <a:spcPts val="600"/>
              </a:spcBef>
            </a:pPr>
            <a:r>
              <a:rPr lang="ru-RU" sz="1700" dirty="0" smtClean="0"/>
              <a:t>Платформа </a:t>
            </a:r>
            <a:r>
              <a:rPr lang="ru-RU" sz="1700" b="1" dirty="0" smtClean="0"/>
              <a:t>Wad-er </a:t>
            </a:r>
            <a:r>
              <a:rPr lang="ru-RU" sz="1700" dirty="0" smtClean="0"/>
              <a:t>содержит </a:t>
            </a:r>
            <a:r>
              <a:rPr lang="ru-RU" sz="1700" i="1" dirty="0" smtClean="0"/>
              <a:t>ядро</a:t>
            </a:r>
            <a:r>
              <a:rPr lang="ru-RU" sz="1700" dirty="0" smtClean="0"/>
              <a:t>, которое отделено от программных </a:t>
            </a:r>
            <a:r>
              <a:rPr lang="ru-RU" sz="1700" i="1" dirty="0" smtClean="0"/>
              <a:t>модулей</a:t>
            </a:r>
            <a:r>
              <a:rPr lang="ru-RU" sz="1700" dirty="0" smtClean="0"/>
              <a:t>. Весь функционал – приложения, функции, шаблоны и др. – сосредоточен в модулях. Модули могут разрабатываться и поддерживаться как компанией КСИКОМ, так и сторонними разработчиками. Модификация модулей и обновление версии ядра платформы</a:t>
            </a:r>
            <a:r>
              <a:rPr lang="ru-RU" sz="1700" b="1" dirty="0" smtClean="0"/>
              <a:t> Wad-er</a:t>
            </a:r>
            <a:r>
              <a:rPr lang="ru-RU" sz="1700" dirty="0" smtClean="0"/>
              <a:t> не влияют друг на друга</a:t>
            </a:r>
          </a:p>
          <a:p>
            <a:pPr indent="-285750">
              <a:spcBef>
                <a:spcPts val="1800"/>
              </a:spcBef>
              <a:buFont typeface="Wingdings" pitchFamily="2" charset="2"/>
              <a:buChar char="Ø"/>
            </a:pPr>
            <a:r>
              <a:rPr lang="ru-RU" sz="1700" b="1" cap="all" dirty="0" smtClean="0">
                <a:solidFill>
                  <a:srgbClr val="002060"/>
                </a:solidFill>
              </a:rPr>
              <a:t>    бесплатные </a:t>
            </a:r>
            <a:r>
              <a:rPr lang="ru-RU" sz="1700" b="1" cap="all" dirty="0">
                <a:solidFill>
                  <a:srgbClr val="002060"/>
                </a:solidFill>
              </a:rPr>
              <a:t>версии модулей </a:t>
            </a:r>
            <a:r>
              <a:rPr lang="ru-RU" sz="1700" dirty="0"/>
              <a:t>позволяют:</a:t>
            </a:r>
            <a:endParaRPr lang="ru-RU" sz="1700" b="1" cap="all" dirty="0">
              <a:solidFill>
                <a:srgbClr val="002060"/>
              </a:solidFill>
            </a:endParaRPr>
          </a:p>
          <a:p>
            <a:pPr marL="432000">
              <a:buFont typeface="Arial" pitchFamily="34" charset="0"/>
              <a:buChar char="•"/>
            </a:pPr>
            <a:r>
              <a:rPr lang="ru-RU" sz="1700" dirty="0" smtClean="0"/>
              <a:t>     устранить риски, связанные с приобретением программного обеспечения, </a:t>
            </a:r>
            <a:endParaRPr lang="en-US" sz="1700" dirty="0" smtClean="0"/>
          </a:p>
          <a:p>
            <a:pPr marL="432000"/>
            <a:r>
              <a:rPr lang="en-US" sz="1700" dirty="0"/>
              <a:t> </a:t>
            </a:r>
            <a:r>
              <a:rPr lang="en-US" sz="1700" dirty="0" smtClean="0"/>
              <a:t>      </a:t>
            </a:r>
            <a:r>
              <a:rPr lang="ru-RU" sz="1700" dirty="0" smtClean="0"/>
              <a:t>которое не в состоянии решить поставленные задачи;</a:t>
            </a:r>
            <a:endParaRPr lang="uk-UA" sz="1700" dirty="0" smtClean="0"/>
          </a:p>
          <a:p>
            <a:pPr marL="432000">
              <a:buFont typeface="Arial" pitchFamily="34" charset="0"/>
              <a:buChar char="•"/>
            </a:pPr>
            <a:r>
              <a:rPr lang="ru-RU" sz="1700" dirty="0" smtClean="0"/>
              <a:t>     </a:t>
            </a:r>
            <a:r>
              <a:rPr lang="ru-RU" sz="1700" dirty="0"/>
              <a:t>инвестировать исключительно в создание функциональности, необходимой для </a:t>
            </a:r>
            <a:endParaRPr lang="en-US" sz="1700" dirty="0" smtClean="0"/>
          </a:p>
          <a:p>
            <a:pPr marL="432000"/>
            <a:r>
              <a:rPr lang="en-US" sz="1700" dirty="0"/>
              <a:t> </a:t>
            </a:r>
            <a:r>
              <a:rPr lang="en-US" sz="1700" dirty="0" smtClean="0"/>
              <a:t>      </a:t>
            </a:r>
            <a:r>
              <a:rPr lang="ru-RU" sz="1700" dirty="0" smtClean="0"/>
              <a:t>ведения </a:t>
            </a:r>
            <a:r>
              <a:rPr lang="ru-RU" sz="1700" dirty="0"/>
              <a:t>бизнеса</a:t>
            </a:r>
            <a:r>
              <a:rPr lang="ru-RU" sz="1700" b="1" dirty="0"/>
              <a:t>   </a:t>
            </a:r>
            <a:r>
              <a:rPr lang="ru-RU" sz="1700" b="1" dirty="0" smtClean="0"/>
              <a:t> </a:t>
            </a:r>
            <a:endParaRPr lang="ru-RU" sz="1700" dirty="0" smtClean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668944" y="6533057"/>
            <a:ext cx="426581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Ключевые конкурентные преимущества Системы 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wBsuite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53746" y="781503"/>
            <a:ext cx="8636691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1700" b="1" dirty="0">
                <a:solidFill>
                  <a:srgbClr val="002060"/>
                </a:solidFill>
              </a:rPr>
              <a:t>       </a:t>
            </a:r>
            <a:r>
              <a:rPr lang="ru-RU" sz="1700" b="1" dirty="0" smtClean="0">
                <a:solidFill>
                  <a:srgbClr val="002060"/>
                </a:solidFill>
              </a:rPr>
              <a:t>ОТКРЫТОСТЬ, </a:t>
            </a:r>
            <a:r>
              <a:rPr lang="ru-RU" sz="1700" b="1" cap="all" dirty="0">
                <a:solidFill>
                  <a:srgbClr val="002060"/>
                </a:solidFill>
              </a:rPr>
              <a:t>API-</a:t>
            </a:r>
            <a:r>
              <a:rPr lang="ru-RU" sz="1700" b="1" cap="all" dirty="0" smtClean="0">
                <a:solidFill>
                  <a:srgbClr val="002060"/>
                </a:solidFill>
              </a:rPr>
              <a:t>Интеграция </a:t>
            </a:r>
            <a:r>
              <a:rPr lang="ru-RU" sz="1700" b="1" cap="all" dirty="0">
                <a:solidFill>
                  <a:srgbClr val="002060"/>
                </a:solidFill>
              </a:rPr>
              <a:t>с другими </a:t>
            </a:r>
            <a:r>
              <a:rPr lang="ru-RU" sz="1700" b="1" cap="all" dirty="0" smtClean="0">
                <a:solidFill>
                  <a:srgbClr val="002060"/>
                </a:solidFill>
              </a:rPr>
              <a:t>приложениями </a:t>
            </a:r>
          </a:p>
          <a:p>
            <a:pPr>
              <a:spcBef>
                <a:spcPts val="600"/>
              </a:spcBef>
            </a:pPr>
            <a:r>
              <a:rPr lang="ru-RU" sz="1700" b="1" cap="all" dirty="0">
                <a:solidFill>
                  <a:srgbClr val="002060"/>
                </a:solidFill>
              </a:rPr>
              <a:t> </a:t>
            </a:r>
            <a:r>
              <a:rPr lang="ru-RU" sz="1700" b="1" cap="all" dirty="0" smtClean="0">
                <a:solidFill>
                  <a:srgbClr val="002060"/>
                </a:solidFill>
              </a:rPr>
              <a:t>         </a:t>
            </a:r>
            <a:r>
              <a:rPr lang="ru-RU" sz="1700" dirty="0" smtClean="0"/>
              <a:t>В </a:t>
            </a:r>
            <a:r>
              <a:rPr lang="ru-RU" sz="1700" dirty="0"/>
              <a:t>платформе </a:t>
            </a:r>
            <a:r>
              <a:rPr lang="ru-RU" sz="1700" b="1" dirty="0"/>
              <a:t>Wad-er</a:t>
            </a:r>
            <a:r>
              <a:rPr lang="ru-RU" sz="1700" dirty="0"/>
              <a:t> большая часть функционала реализуется через вызовы </a:t>
            </a:r>
            <a:r>
              <a:rPr lang="ru-RU" sz="1700" b="1" dirty="0"/>
              <a:t>API</a:t>
            </a:r>
            <a:r>
              <a:rPr lang="ru-RU" sz="1700" dirty="0"/>
              <a:t>. </a:t>
            </a:r>
            <a:endParaRPr lang="ru-RU" sz="1700" dirty="0" smtClean="0"/>
          </a:p>
          <a:p>
            <a:r>
              <a:rPr lang="ru-RU" sz="1700" dirty="0"/>
              <a:t> </a:t>
            </a:r>
            <a:r>
              <a:rPr lang="ru-RU" sz="1700" dirty="0" smtClean="0"/>
              <a:t>         Это </a:t>
            </a:r>
            <a:r>
              <a:rPr lang="ru-RU" sz="1700" dirty="0"/>
              <a:t>позволяет надежно и безопасно работать с внешними приложениями на </a:t>
            </a:r>
            <a:endParaRPr lang="ru-RU" sz="1700" dirty="0" smtClean="0"/>
          </a:p>
          <a:p>
            <a:r>
              <a:rPr lang="ru-RU" sz="1700" dirty="0"/>
              <a:t> </a:t>
            </a:r>
            <a:r>
              <a:rPr lang="ru-RU" sz="1700" dirty="0" smtClean="0"/>
              <a:t>         любых </a:t>
            </a:r>
            <a:r>
              <a:rPr lang="ru-RU" sz="1700" dirty="0"/>
              <a:t>устройствах (мобильный телефон, планшет или десктоп) с любыми ОС, </a:t>
            </a:r>
            <a:endParaRPr lang="ru-RU" sz="1700" dirty="0" smtClean="0"/>
          </a:p>
          <a:p>
            <a:r>
              <a:rPr lang="ru-RU" sz="1700" dirty="0" smtClean="0"/>
              <a:t>          используя </a:t>
            </a:r>
            <a:r>
              <a:rPr lang="ru-RU" sz="1700" dirty="0"/>
              <a:t>для передачи данных шифрование с открытыми ключами. </a:t>
            </a:r>
            <a:endParaRPr lang="ru-RU" sz="1700" dirty="0" smtClean="0"/>
          </a:p>
          <a:p>
            <a:r>
              <a:rPr lang="ru-RU" sz="1700" dirty="0"/>
              <a:t> </a:t>
            </a:r>
            <a:r>
              <a:rPr lang="ru-RU" sz="1700" dirty="0" smtClean="0"/>
              <a:t>         Предусмотрен </a:t>
            </a:r>
            <a:r>
              <a:rPr lang="ru-RU" sz="1700" dirty="0"/>
              <a:t>экспорт данных в формате XML, а также универсальный </a:t>
            </a:r>
            <a:r>
              <a:rPr lang="ru-RU" sz="1700" dirty="0" smtClean="0"/>
              <a:t>экспорт-</a:t>
            </a:r>
          </a:p>
          <a:p>
            <a:r>
              <a:rPr lang="ru-RU" sz="1700" dirty="0"/>
              <a:t> </a:t>
            </a:r>
            <a:r>
              <a:rPr lang="ru-RU" sz="1700" dirty="0" smtClean="0"/>
              <a:t>         импорт </a:t>
            </a:r>
            <a:r>
              <a:rPr lang="ru-RU" sz="1700" dirty="0"/>
              <a:t>данных из любых объектов в Excel и </a:t>
            </a:r>
            <a:r>
              <a:rPr lang="en-US" sz="1700" dirty="0" smtClean="0"/>
              <a:t>CSV</a:t>
            </a:r>
            <a:endParaRPr lang="ru-RU" sz="1700" dirty="0" smtClean="0"/>
          </a:p>
          <a:p>
            <a:pPr>
              <a:spcBef>
                <a:spcPts val="1800"/>
              </a:spcBef>
              <a:buFont typeface="Wingdings" pitchFamily="2" charset="2"/>
              <a:buChar char="Ø"/>
            </a:pPr>
            <a:r>
              <a:rPr lang="ru-RU" sz="1700" dirty="0"/>
              <a:t> </a:t>
            </a:r>
            <a:r>
              <a:rPr lang="ru-RU" sz="1700" dirty="0" smtClean="0"/>
              <a:t>      </a:t>
            </a:r>
            <a:r>
              <a:rPr lang="ru-RU" sz="1700" b="1" cap="all" dirty="0" smtClean="0">
                <a:solidFill>
                  <a:srgbClr val="002060"/>
                </a:solidFill>
              </a:rPr>
              <a:t>Простота </a:t>
            </a:r>
            <a:r>
              <a:rPr lang="ru-RU" sz="1700" b="1" cap="all" dirty="0">
                <a:solidFill>
                  <a:srgbClr val="002060"/>
                </a:solidFill>
              </a:rPr>
              <a:t>адаптации интерфейса под клиента, мультиязычность</a:t>
            </a:r>
          </a:p>
          <a:p>
            <a:pPr marL="432000">
              <a:spcBef>
                <a:spcPts val="600"/>
              </a:spcBef>
            </a:pPr>
            <a:r>
              <a:rPr lang="ru-RU" sz="1700" dirty="0" smtClean="0"/>
              <a:t> Платформа</a:t>
            </a:r>
            <a:r>
              <a:rPr lang="ru-RU" sz="1700" b="1" dirty="0" smtClean="0"/>
              <a:t> </a:t>
            </a:r>
            <a:r>
              <a:rPr lang="ru-RU" sz="1700" b="1" dirty="0"/>
              <a:t>Wad-er </a:t>
            </a:r>
            <a:r>
              <a:rPr lang="ru-RU" sz="1700" dirty="0"/>
              <a:t>использует концепцию CMS, что позволяет очень просто </a:t>
            </a:r>
            <a:r>
              <a:rPr lang="ru-RU" sz="1700" dirty="0" smtClean="0"/>
              <a:t>  </a:t>
            </a:r>
          </a:p>
          <a:p>
            <a:pPr marL="432000"/>
            <a:r>
              <a:rPr lang="ru-RU" sz="1700" dirty="0"/>
              <a:t> </a:t>
            </a:r>
            <a:r>
              <a:rPr lang="ru-RU" sz="1700" dirty="0" smtClean="0"/>
              <a:t>модифицировать </a:t>
            </a:r>
            <a:r>
              <a:rPr lang="ru-RU" sz="1700" dirty="0"/>
              <a:t>содержание и дизайн интерфейса модулей Системы </a:t>
            </a:r>
            <a:r>
              <a:rPr lang="ru-RU" sz="1700" b="1" dirty="0"/>
              <a:t>wBsuite</a:t>
            </a:r>
            <a:r>
              <a:rPr lang="ru-RU" sz="1700" dirty="0"/>
              <a:t> </a:t>
            </a:r>
          </a:p>
          <a:p>
            <a:pPr marL="432000"/>
            <a:r>
              <a:rPr lang="ru-RU" sz="1700" dirty="0" smtClean="0"/>
              <a:t> Любой </a:t>
            </a:r>
            <a:r>
              <a:rPr lang="ru-RU" sz="1700" dirty="0"/>
              <a:t>объект платформы </a:t>
            </a:r>
            <a:r>
              <a:rPr lang="ru-RU" sz="1700" b="1" dirty="0"/>
              <a:t>Wad-er</a:t>
            </a:r>
            <a:r>
              <a:rPr lang="ru-RU" sz="1700" dirty="0"/>
              <a:t> может иметь свой шаблон с использованием </a:t>
            </a:r>
            <a:r>
              <a:rPr lang="ru-RU" sz="1700" dirty="0" smtClean="0"/>
              <a:t>  </a:t>
            </a:r>
          </a:p>
          <a:p>
            <a:pPr marL="432000"/>
            <a:r>
              <a:rPr lang="ru-RU" sz="1700" dirty="0" smtClean="0"/>
              <a:t> стилей </a:t>
            </a:r>
            <a:r>
              <a:rPr lang="ru-RU" sz="1700" dirty="0"/>
              <a:t>CSS. Плагины, запускаемые по системным событиям, позволяют влиять </a:t>
            </a:r>
            <a:r>
              <a:rPr lang="ru-RU" sz="1700" dirty="0" smtClean="0"/>
              <a:t> </a:t>
            </a:r>
          </a:p>
          <a:p>
            <a:pPr marL="432000"/>
            <a:r>
              <a:rPr lang="ru-RU" sz="1700" dirty="0"/>
              <a:t> </a:t>
            </a:r>
            <a:r>
              <a:rPr lang="ru-RU" sz="1700" dirty="0" smtClean="0"/>
              <a:t>на </a:t>
            </a:r>
            <a:r>
              <a:rPr lang="ru-RU" sz="1700" dirty="0"/>
              <a:t>интерфейс. Интерфейс (страницы и опции динамического меню), который </a:t>
            </a:r>
            <a:r>
              <a:rPr lang="ru-RU" sz="1700" dirty="0" smtClean="0"/>
              <a:t> </a:t>
            </a:r>
          </a:p>
          <a:p>
            <a:pPr marL="432000"/>
            <a:r>
              <a:rPr lang="ru-RU" sz="1700" dirty="0"/>
              <a:t> </a:t>
            </a:r>
            <a:r>
              <a:rPr lang="ru-RU" sz="1700" dirty="0" smtClean="0"/>
              <a:t>доступен </a:t>
            </a:r>
            <a:r>
              <a:rPr lang="ru-RU" sz="1700" dirty="0"/>
              <a:t>для пользователя, соответствует его правам</a:t>
            </a:r>
          </a:p>
          <a:p>
            <a:pPr marL="432000"/>
            <a:r>
              <a:rPr lang="ru-RU" sz="1700" dirty="0" smtClean="0"/>
              <a:t> Обеспечена </a:t>
            </a:r>
            <a:r>
              <a:rPr lang="ru-RU" sz="1700" dirty="0"/>
              <a:t>мультиязычность на уровне интерфейса и базы данных (UTF-8), а </a:t>
            </a:r>
            <a:r>
              <a:rPr lang="ru-RU" sz="1700" dirty="0" smtClean="0"/>
              <a:t>  </a:t>
            </a:r>
          </a:p>
          <a:p>
            <a:pPr marL="432000"/>
            <a:r>
              <a:rPr lang="ru-RU" sz="1700" dirty="0"/>
              <a:t> </a:t>
            </a:r>
            <a:r>
              <a:rPr lang="ru-RU" sz="1700" dirty="0" smtClean="0"/>
              <a:t>также </a:t>
            </a:r>
            <a:r>
              <a:rPr lang="ru-RU" sz="1700" dirty="0"/>
              <a:t>поддержка интернационализации и локализации. Это касается перевода </a:t>
            </a:r>
            <a:endParaRPr lang="ru-RU" sz="1700" dirty="0" smtClean="0"/>
          </a:p>
          <a:p>
            <a:pPr marL="432000"/>
            <a:r>
              <a:rPr lang="ru-RU" sz="1700" dirty="0"/>
              <a:t> </a:t>
            </a:r>
            <a:r>
              <a:rPr lang="ru-RU" sz="1700" dirty="0" smtClean="0"/>
              <a:t>интерфейса</a:t>
            </a:r>
            <a:r>
              <a:rPr lang="ru-RU" sz="1700" dirty="0"/>
              <a:t>, сообщений, форматирования даты и времени и др.</a:t>
            </a:r>
            <a:endParaRPr lang="ru-RU" sz="1700" dirty="0" smtClean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91513" y="160875"/>
            <a:ext cx="8698924" cy="393106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Ключевые конкурентные преимущества Системы </a:t>
            </a:r>
            <a:r>
              <a:rPr lang="en-US" sz="2600" b="1" dirty="0" smtClean="0">
                <a:solidFill>
                  <a:srgbClr val="C00000"/>
                </a:solidFill>
              </a:rPr>
              <a:t>wBsuite</a:t>
            </a:r>
            <a:endParaRPr lang="ru-RU" sz="2600" b="1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68944" y="6533057"/>
            <a:ext cx="426581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Ключевые конкурентные преимущества Системы 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wBsuite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6533057"/>
            <a:ext cx="6934756" cy="324943"/>
            <a:chOff x="0" y="6533057"/>
            <a:chExt cx="6934756" cy="32494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4" y="6533057"/>
              <a:ext cx="4265812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Ключевые конкурентные преимущества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7054" y="668045"/>
            <a:ext cx="8663439" cy="570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1700" dirty="0" smtClean="0"/>
              <a:t>       </a:t>
            </a:r>
            <a:r>
              <a:rPr lang="ru-RU" sz="1700" b="1" cap="all" dirty="0" smtClean="0">
                <a:solidFill>
                  <a:srgbClr val="002060"/>
                </a:solidFill>
              </a:rPr>
              <a:t>Персонификация доступа и мониторинг действий пользователей</a:t>
            </a:r>
          </a:p>
          <a:p>
            <a:pPr marL="717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700" b="1" cap="small" dirty="0" smtClean="0"/>
              <a:t>Управления доступом по ролям</a:t>
            </a:r>
            <a:r>
              <a:rPr lang="ru-RU" sz="1700" cap="small" dirty="0" smtClean="0"/>
              <a:t> </a:t>
            </a:r>
            <a:r>
              <a:rPr lang="ru-RU" sz="1700" b="1" cap="small" dirty="0" smtClean="0"/>
              <a:t>RBAC (</a:t>
            </a:r>
            <a:r>
              <a:rPr lang="en-US" sz="1700" b="1" cap="small" dirty="0" smtClean="0"/>
              <a:t>Role Based Access Control</a:t>
            </a:r>
            <a:r>
              <a:rPr lang="ru-RU" sz="1700" b="1" cap="small" dirty="0" smtClean="0"/>
              <a:t>)</a:t>
            </a:r>
            <a:r>
              <a:rPr lang="ru-RU" sz="1700" dirty="0" smtClean="0"/>
              <a:t>.  Для роли определяются </a:t>
            </a:r>
            <a:r>
              <a:rPr lang="ru-RU" sz="1700" b="1" cap="small" dirty="0" smtClean="0"/>
              <a:t>права на функции</a:t>
            </a:r>
            <a:r>
              <a:rPr lang="ru-RU" sz="1700" cap="small" dirty="0" smtClean="0"/>
              <a:t> </a:t>
            </a:r>
            <a:r>
              <a:rPr lang="ru-RU" sz="1700" dirty="0" smtClean="0"/>
              <a:t>с заданием глубины права в разрезе CRUD </a:t>
            </a:r>
          </a:p>
          <a:p>
            <a:pPr marL="432000"/>
            <a:r>
              <a:rPr lang="ru-RU" sz="1700" dirty="0"/>
              <a:t> </a:t>
            </a:r>
            <a:r>
              <a:rPr lang="ru-RU" sz="1700" dirty="0" smtClean="0"/>
              <a:t>     и </a:t>
            </a:r>
            <a:r>
              <a:rPr lang="ru-RU" sz="1700" b="1" cap="small" dirty="0" smtClean="0"/>
              <a:t>права на страницы</a:t>
            </a:r>
          </a:p>
          <a:p>
            <a:pPr marL="717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700" b="1" cap="small" dirty="0" smtClean="0"/>
              <a:t>Иерархический доступ к объектам других пользователей</a:t>
            </a:r>
            <a:r>
              <a:rPr lang="ru-RU" sz="1700" cap="small" dirty="0" smtClean="0"/>
              <a:t> </a:t>
            </a:r>
            <a:r>
              <a:rPr lang="ru-RU" sz="1700" dirty="0" smtClean="0"/>
              <a:t>(сообщениям внутренней почты, заметкам, задачам, документам, переговорам, заказам и закупкам). Для этого используются </a:t>
            </a:r>
            <a:r>
              <a:rPr lang="ru-RU" sz="1700" b="1" cap="small" dirty="0" smtClean="0"/>
              <a:t>иерархические структуры</a:t>
            </a:r>
            <a:r>
              <a:rPr lang="ru-RU" sz="1700" b="1" i="1" cap="small" dirty="0" smtClean="0"/>
              <a:t> </a:t>
            </a:r>
            <a:r>
              <a:rPr lang="ru-RU" sz="1700" b="1" cap="small" dirty="0" smtClean="0"/>
              <a:t>отделов и должностей</a:t>
            </a:r>
            <a:r>
              <a:rPr lang="ru-RU" sz="1700" dirty="0" smtClean="0"/>
              <a:t>. Пользователь связывается с должностью и (или) отделом. После этого ему становятся доступными (в соответствии с его ролями) объекты, созданные другими пользователями, которые находятся ниже по уровню иерархии</a:t>
            </a:r>
          </a:p>
          <a:p>
            <a:pPr marL="717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700" b="1" cap="small" dirty="0"/>
              <a:t>Команды пользователей</a:t>
            </a:r>
            <a:r>
              <a:rPr lang="ru-RU" sz="1700" dirty="0"/>
              <a:t>. Для управления доступом к кейсам, проектам и инцидентам </a:t>
            </a:r>
            <a:r>
              <a:rPr lang="ru-RU" sz="1700" dirty="0" smtClean="0"/>
              <a:t>формируются команды </a:t>
            </a:r>
            <a:r>
              <a:rPr lang="ru-RU" sz="1700" dirty="0"/>
              <a:t>пользователей </a:t>
            </a:r>
            <a:r>
              <a:rPr lang="ru-RU" sz="1700" b="1" cap="small" dirty="0"/>
              <a:t>индивидуально для каждого объекта</a:t>
            </a:r>
            <a:r>
              <a:rPr lang="ru-RU" sz="1700" dirty="0"/>
              <a:t>. </a:t>
            </a:r>
            <a:r>
              <a:rPr lang="ru-RU" sz="1700" dirty="0" smtClean="0"/>
              <a:t>Права </a:t>
            </a:r>
            <a:r>
              <a:rPr lang="ru-RU" sz="1700" dirty="0"/>
              <a:t>доступа этих пользователей к другим объектам, связанным с кейсами, проектами и инцидентами, определяются их ролями</a:t>
            </a:r>
            <a:endParaRPr lang="uk-UA" sz="1700" dirty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700" b="1" dirty="0"/>
              <a:t>    </a:t>
            </a:r>
            <a:r>
              <a:rPr lang="ru-RU" sz="1700" b="1" cap="small" dirty="0" smtClean="0"/>
              <a:t>Мониторинг </a:t>
            </a:r>
            <a:r>
              <a:rPr lang="ru-RU" sz="1700" b="1" cap="small" dirty="0"/>
              <a:t>действий пользователей </a:t>
            </a:r>
            <a:r>
              <a:rPr lang="ru-RU" sz="1700" dirty="0"/>
              <a:t>обеспечивается логированием </a:t>
            </a:r>
            <a:r>
              <a:rPr lang="ru-RU" sz="1700" dirty="0" smtClean="0"/>
              <a:t>действий </a:t>
            </a:r>
          </a:p>
          <a:p>
            <a:pPr marL="432000"/>
            <a:r>
              <a:rPr lang="ru-RU" sz="1700" dirty="0"/>
              <a:t> </a:t>
            </a:r>
            <a:r>
              <a:rPr lang="ru-RU" sz="1700" dirty="0" smtClean="0"/>
              <a:t>     пользователей </a:t>
            </a:r>
            <a:r>
              <a:rPr lang="ru-RU" sz="1700" dirty="0"/>
              <a:t>(событий) с фиксацией даты и времени, типа объекта и </a:t>
            </a:r>
            <a:r>
              <a:rPr lang="ru-RU" sz="1700" dirty="0" smtClean="0"/>
              <a:t>его </a:t>
            </a:r>
            <a:r>
              <a:rPr lang="ru-RU" sz="1700" dirty="0"/>
              <a:t>ID, </a:t>
            </a:r>
            <a:endParaRPr lang="ru-RU" sz="1700" dirty="0" smtClean="0"/>
          </a:p>
          <a:p>
            <a:pPr marL="432000"/>
            <a:r>
              <a:rPr lang="ru-RU" sz="1700" dirty="0"/>
              <a:t> </a:t>
            </a:r>
            <a:r>
              <a:rPr lang="ru-RU" sz="1700" dirty="0" smtClean="0"/>
              <a:t>     типа </a:t>
            </a:r>
            <a:r>
              <a:rPr lang="ru-RU" sz="1700" dirty="0"/>
              <a:t>события, IP-адреса и имени пользователя. Кроме того, логируются </a:t>
            </a:r>
            <a:endParaRPr lang="ru-RU" sz="1700" dirty="0" smtClean="0"/>
          </a:p>
          <a:p>
            <a:pPr marL="432000"/>
            <a:r>
              <a:rPr lang="ru-RU" sz="1700" dirty="0"/>
              <a:t> </a:t>
            </a:r>
            <a:r>
              <a:rPr lang="ru-RU" sz="1700" dirty="0" smtClean="0"/>
              <a:t>     добавление</a:t>
            </a:r>
            <a:r>
              <a:rPr lang="ru-RU" sz="1700" dirty="0"/>
              <a:t>, изменение и удаление записей в базе данных (БД), а также </a:t>
            </a:r>
            <a:r>
              <a:rPr lang="ru-RU" sz="1700" dirty="0" smtClean="0"/>
              <a:t>  </a:t>
            </a:r>
          </a:p>
          <a:p>
            <a:pPr marL="432000"/>
            <a:r>
              <a:rPr lang="ru-RU" sz="1700" dirty="0"/>
              <a:t> </a:t>
            </a:r>
            <a:r>
              <a:rPr lang="ru-RU" sz="1700" dirty="0" smtClean="0"/>
              <a:t>     изменения </a:t>
            </a:r>
            <a:r>
              <a:rPr lang="ru-RU" sz="1700" dirty="0"/>
              <a:t>на уровне </a:t>
            </a:r>
            <a:r>
              <a:rPr lang="ru-RU" sz="1700" dirty="0" smtClean="0"/>
              <a:t>полей. В </a:t>
            </a:r>
            <a:r>
              <a:rPr lang="ru-RU" sz="1700" dirty="0"/>
              <a:t>каждом объекте Системы </a:t>
            </a:r>
            <a:r>
              <a:rPr lang="ru-RU" sz="1700" b="1" dirty="0"/>
              <a:t>wBsuite</a:t>
            </a:r>
            <a:r>
              <a:rPr lang="ru-RU" sz="1700" dirty="0"/>
              <a:t> можно </a:t>
            </a:r>
            <a:endParaRPr lang="ru-RU" sz="1700" dirty="0" smtClean="0"/>
          </a:p>
          <a:p>
            <a:pPr marL="432000"/>
            <a:r>
              <a:rPr lang="ru-RU" sz="1700" dirty="0"/>
              <a:t> </a:t>
            </a:r>
            <a:r>
              <a:rPr lang="ru-RU" sz="1700" dirty="0" smtClean="0"/>
              <a:t>     просмотреть </a:t>
            </a:r>
            <a:r>
              <a:rPr lang="ru-RU" sz="1700" dirty="0"/>
              <a:t>историю его </a:t>
            </a:r>
            <a:r>
              <a:rPr lang="ru-RU" sz="1700" dirty="0" smtClean="0"/>
              <a:t>изменений</a:t>
            </a:r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91513" y="160875"/>
            <a:ext cx="8698924" cy="393106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Ключевые конкурентные преимущества Системы </a:t>
            </a:r>
            <a:r>
              <a:rPr lang="en-US" sz="2600" b="1" dirty="0" smtClean="0">
                <a:solidFill>
                  <a:srgbClr val="C00000"/>
                </a:solidFill>
              </a:rPr>
              <a:t>wBsuite</a:t>
            </a:r>
            <a:endParaRPr lang="ru-RU" sz="2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40397" y="734774"/>
            <a:ext cx="8664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1700" dirty="0" smtClean="0"/>
              <a:t>       </a:t>
            </a:r>
            <a:r>
              <a:rPr lang="ru-RU" sz="1700" b="1" cap="all" dirty="0" smtClean="0">
                <a:solidFill>
                  <a:srgbClr val="002060"/>
                </a:solidFill>
              </a:rPr>
              <a:t>Управление бизнес-процессами</a:t>
            </a:r>
          </a:p>
          <a:p>
            <a:pPr marL="432000">
              <a:spcBef>
                <a:spcPts val="600"/>
              </a:spcBef>
            </a:pPr>
            <a:r>
              <a:rPr lang="ru-RU" sz="1700" b="1" cap="small" dirty="0" smtClean="0"/>
              <a:t>Встроенная Workflow-система</a:t>
            </a:r>
            <a:r>
              <a:rPr lang="ru-RU" sz="1700" cap="small" dirty="0" smtClean="0"/>
              <a:t> </a:t>
            </a:r>
            <a:r>
              <a:rPr lang="ru-RU" sz="1700" dirty="0" smtClean="0"/>
              <a:t>позволяет создавать шаблоны типовых бизнес-процессов в виде совокупности </a:t>
            </a:r>
            <a:r>
              <a:rPr lang="ru-RU" sz="1700" i="1" dirty="0" smtClean="0"/>
              <a:t>переходов</a:t>
            </a:r>
            <a:r>
              <a:rPr lang="ru-RU" sz="1700" dirty="0" smtClean="0"/>
              <a:t> (формирующих задачи или операции) со </a:t>
            </a:r>
            <a:r>
              <a:rPr lang="ru-RU" sz="1700" i="1" dirty="0" smtClean="0"/>
              <a:t>связями</a:t>
            </a:r>
            <a:r>
              <a:rPr lang="ru-RU" sz="1700" dirty="0" smtClean="0"/>
              <a:t> между ними. Связи содержат условия перехода и возврата (отката), а также выполняемое действие. Workflow-система занимается обработкой данных и активирует участников бизнес-процессов для выполнения ими текущих задач с указанием действий, которые они должны выполнить. Фиксируются все действия участников в рамках конкретных реализаций бизнес-процессов, отслеживаются ситуации, требующих их внимания. Это позволяет контролировать пошаговое исполнение бизнес-процессов</a:t>
            </a:r>
            <a:endParaRPr lang="uk-UA" sz="1700" dirty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91513" y="160875"/>
            <a:ext cx="8698924" cy="393106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Ключевые конкурентные преимущества Системы </a:t>
            </a:r>
            <a:r>
              <a:rPr lang="en-US" sz="2600" b="1" dirty="0" smtClean="0">
                <a:solidFill>
                  <a:srgbClr val="C00000"/>
                </a:solidFill>
              </a:rPr>
              <a:t>wBsuite</a:t>
            </a:r>
            <a:endParaRPr lang="ru-RU" sz="2600" b="1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68944" y="6533057"/>
            <a:ext cx="426581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Ключевые конкурентные преимущества Системы 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wBsuite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6366207"/>
            <a:ext cx="5883654" cy="491793"/>
            <a:chOff x="0" y="6366207"/>
            <a:chExt cx="5883654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4" y="6366207"/>
              <a:ext cx="3214710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Ключевые конкурентные преимущества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73768" y="654697"/>
            <a:ext cx="8770231" cy="5186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buFont typeface="Wingdings" pitchFamily="2" charset="2"/>
              <a:buChar char="Ø"/>
            </a:pPr>
            <a:r>
              <a:rPr lang="ru-RU" sz="1700" dirty="0" smtClean="0"/>
              <a:t>      </a:t>
            </a:r>
            <a:r>
              <a:rPr lang="ru-RU" sz="1700" b="1" cap="all" dirty="0" smtClean="0">
                <a:solidFill>
                  <a:srgbClr val="002060"/>
                </a:solidFill>
              </a:rPr>
              <a:t>Достоинства технологии и архитектуры</a:t>
            </a:r>
          </a:p>
          <a:p>
            <a:pPr marL="717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700" b="1" cap="small" dirty="0" smtClean="0"/>
              <a:t>Многоплатформенность, кросс-браузерность и независимость от используемой СУБД</a:t>
            </a:r>
            <a:r>
              <a:rPr lang="ru-RU" sz="1700" dirty="0" smtClean="0"/>
              <a:t>. ОС на рабочих местах – </a:t>
            </a:r>
            <a:r>
              <a:rPr lang="en-US" sz="1700" dirty="0" smtClean="0"/>
              <a:t>MS Windows</a:t>
            </a:r>
            <a:r>
              <a:rPr lang="ru-RU" sz="1700" dirty="0" smtClean="0"/>
              <a:t>, </a:t>
            </a:r>
            <a:r>
              <a:rPr lang="en-US" sz="1700" dirty="0" smtClean="0"/>
              <a:t>Mac OS</a:t>
            </a:r>
            <a:r>
              <a:rPr lang="ru-RU" sz="1700" dirty="0" smtClean="0"/>
              <a:t>, </a:t>
            </a:r>
            <a:r>
              <a:rPr lang="en-US" sz="1700" dirty="0" smtClean="0"/>
              <a:t>Unix</a:t>
            </a:r>
            <a:r>
              <a:rPr lang="ru-RU" sz="1700" dirty="0" smtClean="0"/>
              <a:t>, </a:t>
            </a:r>
            <a:r>
              <a:rPr lang="en-US" sz="1700" dirty="0" smtClean="0"/>
              <a:t>Linux</a:t>
            </a:r>
            <a:r>
              <a:rPr lang="ru-RU" sz="1700" dirty="0" smtClean="0"/>
              <a:t> и др. Тонкий клиент – </a:t>
            </a:r>
            <a:r>
              <a:rPr lang="en-US" sz="1700" dirty="0" smtClean="0"/>
              <a:t>Internet Explorer</a:t>
            </a:r>
            <a:r>
              <a:rPr lang="ru-RU" sz="1700" dirty="0" smtClean="0"/>
              <a:t>, </a:t>
            </a:r>
            <a:r>
              <a:rPr lang="en-US" sz="1700" dirty="0" smtClean="0"/>
              <a:t>Mozilla</a:t>
            </a:r>
            <a:r>
              <a:rPr lang="ru-RU" sz="1700" dirty="0" smtClean="0"/>
              <a:t>, </a:t>
            </a:r>
            <a:r>
              <a:rPr lang="en-US" sz="1700" dirty="0" smtClean="0"/>
              <a:t>Chrome</a:t>
            </a:r>
            <a:r>
              <a:rPr lang="ru-RU" sz="1700" dirty="0" smtClean="0"/>
              <a:t>, Opera или Safari. Сервер приложений – MS IIS, Apache и др. СУБД – MS SQL </a:t>
            </a:r>
            <a:r>
              <a:rPr lang="en-US" sz="1700" dirty="0" smtClean="0"/>
              <a:t>Server</a:t>
            </a:r>
            <a:r>
              <a:rPr lang="ru-RU" sz="1700" dirty="0" smtClean="0"/>
              <a:t>, </a:t>
            </a:r>
            <a:r>
              <a:rPr lang="en-US" sz="1700" dirty="0" smtClean="0"/>
              <a:t>MySQL</a:t>
            </a:r>
            <a:r>
              <a:rPr lang="ru-RU" sz="1700" dirty="0" smtClean="0"/>
              <a:t>, Oracle и др. </a:t>
            </a:r>
            <a:endParaRPr lang="uk-UA" sz="1700" dirty="0" smtClean="0"/>
          </a:p>
          <a:p>
            <a:pPr marL="717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700" b="1" cap="small" dirty="0" smtClean="0"/>
              <a:t>Возможность тотального использования условно-бесплатного ПО</a:t>
            </a:r>
            <a:r>
              <a:rPr lang="ru-RU" sz="1700" dirty="0" smtClean="0"/>
              <a:t>. Серверная и клиентская ОС, сервер приложений и СУБД </a:t>
            </a:r>
            <a:endParaRPr lang="uk-UA" sz="1700" dirty="0" smtClean="0"/>
          </a:p>
          <a:p>
            <a:pPr marL="717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700" b="1" cap="small" dirty="0" smtClean="0"/>
              <a:t>Высокая безопасность данных </a:t>
            </a:r>
            <a:r>
              <a:rPr lang="ru-RU" sz="1700" dirty="0" smtClean="0"/>
              <a:t>обеспечена 3-уровневой архитектурой клиент-сервер</a:t>
            </a:r>
            <a:r>
              <a:rPr lang="ru-RU" sz="1700" b="1" dirty="0" smtClean="0"/>
              <a:t> </a:t>
            </a:r>
            <a:r>
              <a:rPr lang="ru-RU" sz="1700" dirty="0" smtClean="0"/>
              <a:t>и использованием MVC-паттерна (работа с данными изолирована от представления этих данных, пользователь не имеет доступа к паролям SQL-сервера). При работе через сеть Интернет используется SSL-протокол (128-битное шифрование трафика)</a:t>
            </a:r>
          </a:p>
          <a:p>
            <a:pPr marL="717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700" b="1" cap="small" dirty="0"/>
              <a:t>Простота установки и </a:t>
            </a:r>
            <a:r>
              <a:rPr lang="ru-RU" sz="1700" b="1" cap="small" dirty="0" smtClean="0"/>
              <a:t>обслуживания </a:t>
            </a:r>
            <a:r>
              <a:rPr lang="en-US" sz="1700" b="1" cap="small" dirty="0" smtClean="0"/>
              <a:t>On-Site</a:t>
            </a:r>
            <a:r>
              <a:rPr lang="ru-RU" sz="1700" b="1" cap="small" dirty="0" smtClean="0"/>
              <a:t>-версий</a:t>
            </a:r>
            <a:r>
              <a:rPr lang="ru-RU" sz="1700" dirty="0" smtClean="0"/>
              <a:t>. </a:t>
            </a:r>
            <a:r>
              <a:rPr lang="ru-RU" sz="1700" dirty="0"/>
              <a:t>Инсталляция, обновления и настройка программы производится в одном месте - на сервере (как правило, </a:t>
            </a:r>
            <a:r>
              <a:rPr lang="ru-RU" sz="1700" dirty="0" smtClean="0"/>
              <a:t>размещенном </a:t>
            </a:r>
            <a:r>
              <a:rPr lang="ru-RU" sz="1700" dirty="0"/>
              <a:t>в Дата-центре). Не требуются </a:t>
            </a:r>
            <a:r>
              <a:rPr lang="ru-RU" sz="1700" dirty="0" smtClean="0"/>
              <a:t>вложений </a:t>
            </a:r>
            <a:r>
              <a:rPr lang="ru-RU" sz="1700" dirty="0"/>
              <a:t>в </a:t>
            </a:r>
            <a:r>
              <a:rPr lang="ru-RU" sz="1700" dirty="0" smtClean="0"/>
              <a:t>ИТ-инфраструктуру</a:t>
            </a:r>
            <a:endParaRPr lang="uk-UA" sz="1700" dirty="0"/>
          </a:p>
          <a:p>
            <a:pPr marL="717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sz="1700" b="1" cap="small" dirty="0" smtClean="0"/>
              <a:t>Дистанционная </a:t>
            </a:r>
            <a:r>
              <a:rPr lang="ru-RU" sz="1700" b="1" cap="small" dirty="0"/>
              <a:t>on-line </a:t>
            </a:r>
            <a:r>
              <a:rPr lang="ru-RU" sz="1700" b="1" cap="small" dirty="0" smtClean="0"/>
              <a:t>поддержка разработчика</a:t>
            </a:r>
            <a:r>
              <a:rPr lang="ru-RU" sz="1700" dirty="0" smtClean="0"/>
              <a:t>. </a:t>
            </a:r>
            <a:r>
              <a:rPr lang="ru-RU" sz="1700" dirty="0"/>
              <a:t>Для быстрой идентификации и решения возможных инцидентов (ошибки, вопросы, затруднения) при работе с программой, клиент может предоставить доступ к базе данных. Это </a:t>
            </a:r>
            <a:r>
              <a:rPr lang="ru-RU" sz="1700" dirty="0" smtClean="0"/>
              <a:t>позволяет </a:t>
            </a:r>
            <a:r>
              <a:rPr lang="ru-RU" sz="1700" dirty="0"/>
              <a:t>быстро и точно диагностировать проблему, дать рекомендации по ее </a:t>
            </a:r>
            <a:r>
              <a:rPr lang="ru-RU" sz="1700" dirty="0" smtClean="0"/>
              <a:t>решению</a:t>
            </a:r>
            <a:endParaRPr lang="uk-UA" sz="1700" dirty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91513" y="160875"/>
            <a:ext cx="8698924" cy="393106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Ключевые конкурентные преимущества Системы </a:t>
            </a:r>
            <a:r>
              <a:rPr lang="en-US" sz="2600" b="1" dirty="0" smtClean="0">
                <a:solidFill>
                  <a:srgbClr val="C00000"/>
                </a:solidFill>
              </a:rPr>
              <a:t>wBsuite</a:t>
            </a:r>
            <a:endParaRPr lang="ru-RU" sz="2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216" y="157815"/>
            <a:ext cx="7999254" cy="330647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Состав и структура Системы </a:t>
            </a:r>
            <a:r>
              <a:rPr lang="en-US" sz="2600" b="1" dirty="0" smtClean="0">
                <a:solidFill>
                  <a:srgbClr val="C00000"/>
                </a:solidFill>
              </a:rPr>
              <a:t>wBsuite</a:t>
            </a:r>
            <a:endParaRPr lang="ru-RU" sz="26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579775"/>
            <a:ext cx="5883654" cy="278225"/>
            <a:chOff x="0" y="6579775"/>
            <a:chExt cx="5883654" cy="278225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4" y="6579775"/>
              <a:ext cx="3214710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Состав и структура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96" y="819017"/>
            <a:ext cx="8599498" cy="53885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216" y="197859"/>
            <a:ext cx="7999254" cy="479218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>
                <a:solidFill>
                  <a:srgbClr val="C00000"/>
                </a:solidFill>
              </a:rPr>
              <a:t>Конфигурация wACM+CRM</a:t>
            </a:r>
            <a:endParaRPr lang="ru-RU" sz="26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479665"/>
            <a:ext cx="6480892" cy="378335"/>
            <a:chOff x="0" y="6479665"/>
            <a:chExt cx="6480892" cy="378335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479665"/>
              <a:ext cx="3811949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38141" y="883606"/>
            <a:ext cx="802717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ru-RU" dirty="0" smtClean="0"/>
              <a:t>В основе конфигурации </a:t>
            </a:r>
            <a:r>
              <a:rPr lang="ru-RU" b="1" dirty="0" smtClean="0"/>
              <a:t>wACM+CRM</a:t>
            </a:r>
            <a:r>
              <a:rPr lang="ru-RU" dirty="0" smtClean="0"/>
              <a:t>  – система адаптивного кейс-менеджмента (ACM), интегрированная с CRM-системой, системой управления проектами, электронным документооборотом (DocFlow), системой управления инцидентами (HelpDesk) и Workflow-системой 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dirty="0" smtClean="0"/>
              <a:t>Конфигурация </a:t>
            </a:r>
            <a:r>
              <a:rPr lang="ru-RU" b="1" dirty="0" smtClean="0"/>
              <a:t>wACM+CRM</a:t>
            </a:r>
            <a:r>
              <a:rPr lang="ru-RU" dirty="0" smtClean="0"/>
              <a:t> позволяет управлять корпоративным контентом (документы, файлы, мультимедиа, заметки и комментарии в объектах, архивы и др.) и доступом к нему пользователей в соответствии с их ролями</a:t>
            </a:r>
          </a:p>
          <a:p>
            <a:pPr>
              <a:spcBef>
                <a:spcPts val="1200"/>
              </a:spcBef>
            </a:pPr>
            <a:r>
              <a:rPr lang="ru-RU" dirty="0" smtClean="0"/>
              <a:t>Информационные модули (</a:t>
            </a:r>
            <a:r>
              <a:rPr lang="ru-RU" b="1" cap="small" dirty="0" smtClean="0"/>
              <a:t>Заметки</a:t>
            </a:r>
            <a:r>
              <a:rPr lang="ru-RU" cap="small" dirty="0" smtClean="0"/>
              <a:t>, </a:t>
            </a:r>
            <a:r>
              <a:rPr lang="ru-RU" b="1" cap="small" dirty="0" smtClean="0"/>
              <a:t>Сообщения</a:t>
            </a:r>
            <a:r>
              <a:rPr lang="ru-RU" cap="small" dirty="0" smtClean="0"/>
              <a:t>, </a:t>
            </a:r>
            <a:r>
              <a:rPr lang="ru-RU" b="1" cap="small" dirty="0" smtClean="0"/>
              <a:t>Объявления</a:t>
            </a:r>
            <a:r>
              <a:rPr lang="ru-RU" cap="small" dirty="0" smtClean="0"/>
              <a:t> и </a:t>
            </a:r>
            <a:r>
              <a:rPr lang="ru-RU" b="1" cap="small" dirty="0" smtClean="0"/>
              <a:t>Рассылки</a:t>
            </a:r>
            <a:r>
              <a:rPr lang="ru-RU" dirty="0" smtClean="0"/>
              <a:t>) обеспечивают коммуникационную поддержку командной работы, а также позволяют организовать эффективные коммуникации с клиентами. С помощью модулей </a:t>
            </a:r>
            <a:r>
              <a:rPr lang="ru-RU" b="1" cap="small" dirty="0"/>
              <a:t>Организации</a:t>
            </a:r>
            <a:r>
              <a:rPr lang="ru-RU" dirty="0" smtClean="0"/>
              <a:t> и </a:t>
            </a:r>
            <a:r>
              <a:rPr lang="ru-RU" b="1" cap="small" dirty="0"/>
              <a:t>Контакты</a:t>
            </a:r>
            <a:r>
              <a:rPr lang="ru-RU" dirty="0" smtClean="0"/>
              <a:t> фиксируется необходимая информация о контрагентах и их персонале, а также агрегируются связанные с ними объекты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dirty="0" smtClean="0"/>
              <a:t>Модуль </a:t>
            </a:r>
            <a:r>
              <a:rPr lang="ru-RU" b="1" cap="small" dirty="0"/>
              <a:t>Аналитика</a:t>
            </a:r>
            <a:r>
              <a:rPr lang="ru-RU" dirty="0" smtClean="0"/>
              <a:t> предоставляет руководителю и другим пользователям (в соответствии с их ролями в бизнес-процессах компании) необходимую информацию для мониторинга работ и принятия управленческих решений</a:t>
            </a:r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7988" y="267659"/>
            <a:ext cx="7824752" cy="506578"/>
          </a:xfrm>
        </p:spPr>
        <p:txBody>
          <a:bodyPr>
            <a:noAutofit/>
          </a:bodyPr>
          <a:lstStyle/>
          <a:p>
            <a:pPr algn="l"/>
            <a:r>
              <a:rPr lang="ru-RU" sz="2400" b="1" dirty="0">
                <a:solidFill>
                  <a:srgbClr val="C00000"/>
                </a:solidFill>
              </a:rPr>
              <a:t>Конфигурация </a:t>
            </a:r>
            <a:r>
              <a:rPr lang="ru-RU" sz="2400" b="1" dirty="0" smtClean="0">
                <a:solidFill>
                  <a:srgbClr val="C00000"/>
                </a:solidFill>
              </a:rPr>
              <a:t>wACM+CRM. </a:t>
            </a:r>
            <a:r>
              <a:rPr lang="ru-RU" sz="2600" b="1" dirty="0" smtClean="0">
                <a:solidFill>
                  <a:srgbClr val="C00000"/>
                </a:solidFill>
              </a:rPr>
              <a:t>Позиционирование</a:t>
            </a:r>
            <a:endParaRPr lang="ru-RU" sz="26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5883654" cy="491793"/>
            <a:chOff x="0" y="6366207"/>
            <a:chExt cx="5883654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4" y="6366207"/>
              <a:ext cx="3214710" cy="1846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Позиционирование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29888" y="1076677"/>
            <a:ext cx="7998844" cy="38395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all" dirty="0" smtClean="0"/>
              <a:t>Конфигурация wACM+CRM</a:t>
            </a:r>
            <a:r>
              <a:rPr lang="ru-RU" cap="all" dirty="0" smtClean="0"/>
              <a:t> </a:t>
            </a:r>
            <a:r>
              <a:rPr lang="ru-RU" dirty="0" smtClean="0"/>
              <a:t>(</a:t>
            </a:r>
            <a:r>
              <a:rPr lang="en-US" dirty="0" smtClean="0"/>
              <a:t>Adaptive Case Management</a:t>
            </a:r>
            <a:r>
              <a:rPr lang="ru-RU" dirty="0" smtClean="0"/>
              <a:t> &amp; </a:t>
            </a:r>
            <a:r>
              <a:rPr lang="en-US" dirty="0" smtClean="0"/>
              <a:t>CRM</a:t>
            </a:r>
            <a:r>
              <a:rPr lang="ru-RU" dirty="0" smtClean="0"/>
              <a:t>) </a:t>
            </a:r>
            <a:r>
              <a:rPr lang="ru-RU" b="1" cap="small" dirty="0" smtClean="0"/>
              <a:t>ориентирована на компании, оказывающие профессиональные услуги</a:t>
            </a:r>
            <a:r>
              <a:rPr lang="ru-RU" dirty="0" smtClean="0"/>
              <a:t>:</a:t>
            </a:r>
            <a:endParaRPr lang="uk-UA" dirty="0" smtClean="0"/>
          </a:p>
          <a:p>
            <a:pPr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медицинские услуги;</a:t>
            </a:r>
            <a:endParaRPr lang="uk-UA" dirty="0" smtClean="0"/>
          </a:p>
          <a:p>
            <a:pPr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юридические услуги, адвокатура;</a:t>
            </a:r>
            <a:endParaRPr lang="uk-UA" dirty="0" smtClean="0"/>
          </a:p>
          <a:p>
            <a:pPr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охранные услуги, сыск; </a:t>
            </a:r>
            <a:endParaRPr lang="uk-UA" dirty="0" smtClean="0"/>
          </a:p>
          <a:p>
            <a:pPr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банки и страховые компании;</a:t>
            </a:r>
          </a:p>
          <a:p>
            <a:pPr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/>
              <a:t> </a:t>
            </a:r>
            <a:r>
              <a:rPr lang="ru-RU" dirty="0" smtClean="0"/>
              <a:t>   образовательные услуги;</a:t>
            </a:r>
            <a:endParaRPr lang="uk-UA" dirty="0" smtClean="0"/>
          </a:p>
          <a:p>
            <a:pPr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консалтинг и аудит, патентное дело, регистрация авторских прав;</a:t>
            </a:r>
            <a:endParaRPr lang="uk-UA" dirty="0" smtClean="0"/>
          </a:p>
          <a:p>
            <a:pPr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предпроектная подготовка и реализация проектов, </a:t>
            </a:r>
            <a:endParaRPr lang="uk-UA" dirty="0" smtClean="0"/>
          </a:p>
          <a:p>
            <a:pPr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системная интеграция и поддержка пользователей,</a:t>
            </a:r>
            <a:endParaRPr lang="uk-UA" dirty="0" smtClean="0"/>
          </a:p>
          <a:p>
            <a:pPr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разработка новых продуктов (включая программное обеспечение), </a:t>
            </a:r>
            <a:endParaRPr lang="uk-UA" dirty="0" smtClean="0"/>
          </a:p>
          <a:p>
            <a:pPr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подготовка и рассмотрение тендерных предложений и т.д. </a:t>
            </a:r>
            <a:endParaRPr lang="uk-UA" dirty="0" smtClean="0"/>
          </a:p>
        </p:txBody>
      </p:sp>
      <p:pic>
        <p:nvPicPr>
          <p:cNvPr id="12" name="Рисунок 11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0" y="5860169"/>
            <a:ext cx="1341517" cy="79587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88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4649" y="197859"/>
            <a:ext cx="8606527" cy="479218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>
                <a:solidFill>
                  <a:srgbClr val="C00000"/>
                </a:solidFill>
              </a:rPr>
              <a:t>Конфигурация wACM+CRM. Инструменты управления</a:t>
            </a:r>
            <a:endParaRPr lang="ru-RU" sz="2600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95737" y="706195"/>
            <a:ext cx="80271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ru-RU" dirty="0" smtClean="0"/>
              <a:t>Модули </a:t>
            </a:r>
            <a:r>
              <a:rPr lang="ru-RU" b="1" cap="small" dirty="0" smtClean="0"/>
              <a:t>Задачи</a:t>
            </a:r>
            <a:r>
              <a:rPr lang="ru-RU" dirty="0" smtClean="0"/>
              <a:t>, </a:t>
            </a:r>
            <a:r>
              <a:rPr lang="ru-RU" b="1" cap="small" dirty="0"/>
              <a:t>Переговоры</a:t>
            </a:r>
            <a:r>
              <a:rPr lang="ru-RU" dirty="0" smtClean="0"/>
              <a:t>, </a:t>
            </a:r>
            <a:r>
              <a:rPr lang="ru-RU" b="1" cap="small" dirty="0"/>
              <a:t>Кейсы</a:t>
            </a:r>
            <a:r>
              <a:rPr lang="ru-RU" dirty="0" smtClean="0"/>
              <a:t>, </a:t>
            </a:r>
            <a:r>
              <a:rPr lang="ru-RU" b="1" cap="small" dirty="0"/>
              <a:t>Проекты</a:t>
            </a:r>
            <a:r>
              <a:rPr lang="ru-RU" dirty="0" smtClean="0"/>
              <a:t>, </a:t>
            </a:r>
            <a:r>
              <a:rPr lang="ru-RU" b="1" cap="small" dirty="0"/>
              <a:t>Инциденты</a:t>
            </a:r>
            <a:r>
              <a:rPr lang="ru-RU" dirty="0" smtClean="0"/>
              <a:t> и </a:t>
            </a:r>
            <a:r>
              <a:rPr lang="ru-RU" b="1" cap="small" dirty="0"/>
              <a:t>Документы</a:t>
            </a:r>
            <a:r>
              <a:rPr lang="ru-RU" dirty="0" smtClean="0"/>
              <a:t> являются специализированными инструментами для управления бизнесом. </a:t>
            </a:r>
            <a:endParaRPr lang="en-US" dirty="0" smtClean="0"/>
          </a:p>
          <a:p>
            <a:r>
              <a:rPr lang="ru-RU" dirty="0" smtClean="0"/>
              <a:t>Их совместное использование позволяет эффективно управлять бизнес-процессами компании на всех этапах развития отношений с клиентом по всей цепочке создания добавленной стоимости, начиная от этапа маркетинга и заканчивая послепродажным обслуживанием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68943" y="6366207"/>
            <a:ext cx="398314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Конфигурация 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wACM+CRM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 Системы 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wBsuite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Инструменты управления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204" y="2618693"/>
            <a:ext cx="7126917" cy="3174732"/>
          </a:xfrm>
          <a:prstGeom prst="rect">
            <a:avLst/>
          </a:prstGeom>
        </p:spPr>
      </p:pic>
      <p:pic>
        <p:nvPicPr>
          <p:cNvPr id="12" name="Рисунок 11" descr="wbs_logo_100big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2769" y="197859"/>
            <a:ext cx="8550687" cy="479218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>
                <a:solidFill>
                  <a:srgbClr val="C00000"/>
                </a:solidFill>
              </a:rPr>
              <a:t>Конфигурация wACM+CRM. Инструменты управления</a:t>
            </a:r>
            <a:endParaRPr lang="ru-RU" sz="2600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35836318"/>
              </p:ext>
            </p:extLst>
          </p:nvPr>
        </p:nvGraphicFramePr>
        <p:xfrm>
          <a:off x="607273" y="865535"/>
          <a:ext cx="8145838" cy="4624931"/>
        </p:xfrm>
        <a:graphic>
          <a:graphicData uri="http://schemas.openxmlformats.org/drawingml/2006/table">
            <a:tbl>
              <a:tblPr/>
              <a:tblGrid>
                <a:gridCol w="1138655"/>
                <a:gridCol w="3306294"/>
                <a:gridCol w="1180105"/>
                <a:gridCol w="1299258"/>
                <a:gridCol w="1221526"/>
              </a:tblGrid>
              <a:tr h="4573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cap="small" baseline="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Объект</a:t>
                      </a:r>
                      <a:endParaRPr lang="uk-UA" sz="14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cap="small" baseline="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Назначение</a:t>
                      </a:r>
                      <a:endParaRPr lang="uk-UA" sz="14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cap="small" baseline="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Права</a:t>
                      </a:r>
                      <a:endParaRPr lang="uk-UA" sz="14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cap="small" baseline="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доступа</a:t>
                      </a:r>
                      <a:endParaRPr lang="uk-UA" sz="14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cap="small" baseline="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Пользователи</a:t>
                      </a:r>
                      <a:endParaRPr lang="uk-UA" sz="14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cap="small" baseline="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Бизнес-процесс (БП)</a:t>
                      </a:r>
                      <a:endParaRPr lang="uk-UA" sz="14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0873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400" b="1" cap="small" baseline="0" dirty="0" smtClean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400" b="1" cap="small" baseline="0" dirty="0" smtClean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400" b="1" cap="small" baseline="0" dirty="0" smtClean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Задача</a:t>
                      </a:r>
                      <a:endParaRPr lang="uk-UA" sz="14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8000">
                        <a:spcBef>
                          <a:spcPts val="600"/>
                        </a:spcBef>
                        <a:spcAft>
                          <a:spcPts val="200"/>
                        </a:spcAft>
                      </a:pP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Выполнение определенного действия (работы) одним исполнителем. С задачей могут быть связаны ресурсы (материалы, оборудование, затраты и др.). Задача подразумевает измеримость результатов, оценку работы исполнителя, стоимость и понесенные затраты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400">
                          <a:latin typeface="Arial Narrow"/>
                          <a:ea typeface="Times New Roman"/>
                          <a:cs typeface="Times New Roman"/>
                        </a:rPr>
                        <a:t>Иерархический доступ к объектам других пользователей согласно дереву должностей и отделов</a:t>
                      </a:r>
                      <a:endParaRPr lang="uk-UA" sz="140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Назначаются для каждой задачи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Может 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являться 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бизнес-операцией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4489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400" b="1" cap="small" baseline="0" dirty="0" smtClean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400" b="1" cap="small" baseline="0" dirty="0" smtClean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400" b="1" cap="small" baseline="0" dirty="0" smtClean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Переговоры</a:t>
                      </a:r>
                      <a:endParaRPr lang="uk-UA" sz="14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8000">
                        <a:spcBef>
                          <a:spcPts val="600"/>
                        </a:spcBef>
                        <a:spcAft>
                          <a:spcPts val="200"/>
                        </a:spcAft>
                      </a:pPr>
                      <a:r>
                        <a:rPr lang="ru-RU" sz="1400" dirty="0" smtClean="0">
                          <a:latin typeface="Arial Narrow"/>
                          <a:ea typeface="Times New Roman"/>
                          <a:cs typeface="Times New Roman"/>
                        </a:rPr>
                        <a:t>Управление </a:t>
                      </a: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процессом взаимодействия с контрагентом для достижения запланированных результатов. </a:t>
                      </a:r>
                      <a:endParaRPr lang="ru-RU" sz="1400" dirty="0" smtClean="0">
                        <a:latin typeface="Arial Narrow"/>
                        <a:ea typeface="Times New Roman"/>
                        <a:cs typeface="Times New Roman"/>
                      </a:endParaRPr>
                    </a:p>
                    <a:p>
                      <a:pPr marL="108000"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ru-RU" sz="1400" dirty="0" smtClean="0">
                          <a:latin typeface="Arial Narrow"/>
                          <a:ea typeface="Times New Roman"/>
                          <a:cs typeface="Times New Roman"/>
                        </a:rPr>
                        <a:t>Например</a:t>
                      </a: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, процесс продаж от первого контакта до момента заключения сделки 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Владелец переговоров и подключаемые с помощью задач пользователи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Arial Narrow"/>
                          <a:ea typeface="Times New Roman"/>
                          <a:cs typeface="Times New Roman"/>
                        </a:rPr>
                        <a:t>шаблоны </a:t>
                      </a: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БП для решения типовых задач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2177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400" b="1" cap="small" baseline="0" dirty="0" smtClean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400" b="1" cap="small" baseline="0" dirty="0" smtClean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400" b="1" cap="small" baseline="0" dirty="0" smtClean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Документ</a:t>
                      </a:r>
                      <a:endParaRPr lang="uk-UA" sz="14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8000">
                        <a:spcBef>
                          <a:spcPts val="600"/>
                        </a:spcBef>
                        <a:spcAft>
                          <a:spcPts val="200"/>
                        </a:spcAft>
                      </a:pP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Управление процессом создания, регистрация, согласования и утверждения документа (в частности, распорядительного – заявки, приказа и др.). Предусматривает хранение, классификацию, поиск и распространение документов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Доступ к объектам внутри документа согласно ролям документа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Список пользователей с указанием порядка рассмотрения документа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БП или маршрут движения документа между пользователями  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1" name="Рисунок 10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668943" y="6366207"/>
            <a:ext cx="398314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Конфигурация 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wACM+CRM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 Системы 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wBsuite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Инструменты управления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7868" y="197859"/>
            <a:ext cx="8606528" cy="479218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>
                <a:solidFill>
                  <a:srgbClr val="C00000"/>
                </a:solidFill>
              </a:rPr>
              <a:t>Конфигурация wACM+CRM. Инструменты управления</a:t>
            </a:r>
            <a:endParaRPr lang="ru-RU" sz="2600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10368573"/>
              </p:ext>
            </p:extLst>
          </p:nvPr>
        </p:nvGraphicFramePr>
        <p:xfrm>
          <a:off x="544452" y="876742"/>
          <a:ext cx="8285441" cy="4837247"/>
        </p:xfrm>
        <a:graphic>
          <a:graphicData uri="http://schemas.openxmlformats.org/drawingml/2006/table">
            <a:tbl>
              <a:tblPr/>
              <a:tblGrid>
                <a:gridCol w="1095884"/>
                <a:gridCol w="3629679"/>
                <a:gridCol w="992592"/>
                <a:gridCol w="1516995"/>
                <a:gridCol w="1050291"/>
              </a:tblGrid>
              <a:tr h="4397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cap="small" baseline="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Объект</a:t>
                      </a:r>
                      <a:endParaRPr lang="uk-UA" sz="14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cap="small" baseline="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Назначение</a:t>
                      </a:r>
                      <a:endParaRPr lang="uk-UA" sz="14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cap="small" baseline="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Права</a:t>
                      </a:r>
                      <a:endParaRPr lang="uk-UA" sz="14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cap="small" baseline="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доступа</a:t>
                      </a:r>
                      <a:endParaRPr lang="uk-UA" sz="14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cap="small" baseline="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Пользователи</a:t>
                      </a:r>
                      <a:endParaRPr lang="uk-UA" sz="14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cap="small" baseline="0" dirty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Бизнес-процесс (БП)</a:t>
                      </a:r>
                      <a:endParaRPr lang="uk-UA" sz="14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9249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400" b="1" cap="small" baseline="0" dirty="0" smtClean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400" b="1" cap="small" baseline="0" dirty="0" smtClean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400" b="1" cap="small" baseline="0" dirty="0" smtClean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Кейс</a:t>
                      </a:r>
                      <a:endParaRPr lang="uk-UA" sz="14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Управление мероприятием, инициируемым определенными обстоятельствами и требующим определения цели и набора действий для ее достижения (корректируемого в зависимости от развития ситуации) при неполной начальной информации. Кейс фокусируется на предмете 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Доступ к объектам внутри кейса согласно ролям кейса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Для каждого кейса назначается агент (руководитель) и команда кейса с указанием ролей пользователей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Arial Narrow"/>
                          <a:ea typeface="Times New Roman"/>
                          <a:cs typeface="Times New Roman"/>
                        </a:rPr>
                        <a:t>шаблоны </a:t>
                      </a: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БП для решения типовых задач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9124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400" b="1" cap="small" baseline="0" dirty="0" smtClean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400" b="1" cap="small" baseline="0" dirty="0" smtClean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400" b="1" cap="small" baseline="0" dirty="0" smtClean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Проект</a:t>
                      </a:r>
                      <a:endParaRPr lang="uk-UA" sz="14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Управление мероприятием, предназначенным для создания уникальных продуктов, услуг или получения запланированных результатов. </a:t>
                      </a:r>
                      <a:r>
                        <a:rPr lang="ru-RU" sz="1400" dirty="0" smtClean="0">
                          <a:latin typeface="Arial Narrow"/>
                          <a:ea typeface="Times New Roman"/>
                          <a:cs typeface="Times New Roman"/>
                        </a:rPr>
                        <a:t>Проект </a:t>
                      </a: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планируется, а затем осуществляется. Планирование </a:t>
                      </a:r>
                      <a:r>
                        <a:rPr lang="ru-RU" sz="1400" dirty="0" smtClean="0">
                          <a:latin typeface="Arial Narrow"/>
                          <a:ea typeface="Times New Roman"/>
                          <a:cs typeface="Times New Roman"/>
                        </a:rPr>
                        <a:t>– это распределение </a:t>
                      </a: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ресурсов для выполнения заранее определенного ряда взаимосвязанных задач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Arial Narrow"/>
                          <a:ea typeface="Times New Roman"/>
                          <a:cs typeface="Times New Roman"/>
                        </a:rPr>
                        <a:t>Доступ к объектам внутри </a:t>
                      </a:r>
                      <a:endParaRPr lang="uk-UA" sz="1400">
                        <a:latin typeface="Century Schoolbook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Arial Narrow"/>
                          <a:ea typeface="Times New Roman"/>
                          <a:cs typeface="Times New Roman"/>
                        </a:rPr>
                        <a:t>проекта </a:t>
                      </a:r>
                      <a:endParaRPr lang="uk-UA" sz="1400">
                        <a:latin typeface="Century Schoolbook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Arial Narrow"/>
                          <a:ea typeface="Times New Roman"/>
                          <a:cs typeface="Times New Roman"/>
                        </a:rPr>
                        <a:t>согласно ролям </a:t>
                      </a:r>
                      <a:endParaRPr lang="uk-UA" sz="1400">
                        <a:latin typeface="Century Schoolbook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Arial Narrow"/>
                          <a:ea typeface="Times New Roman"/>
                          <a:cs typeface="Times New Roman"/>
                        </a:rPr>
                        <a:t>проекта</a:t>
                      </a:r>
                      <a:endParaRPr lang="uk-UA" sz="140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Для каждого проекта назначается руководитель и команда проекта с указанием ролей пользователей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400" dirty="0" smtClean="0">
                          <a:latin typeface="Arial Narrow"/>
                          <a:ea typeface="Times New Roman"/>
                          <a:cs typeface="Times New Roman"/>
                        </a:rPr>
                        <a:t>Связи </a:t>
                      </a: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между </a:t>
                      </a:r>
                      <a:r>
                        <a:rPr lang="ru-RU" sz="1400" dirty="0" smtClean="0">
                          <a:latin typeface="Arial Narrow"/>
                          <a:ea typeface="Times New Roman"/>
                          <a:cs typeface="Times New Roman"/>
                        </a:rPr>
                        <a:t>задачами формируют </a:t>
                      </a: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порядок их выполнения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9124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400" b="1" cap="small" baseline="0" dirty="0" smtClean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ru-RU" sz="1400" b="1" cap="small" baseline="0" dirty="0" smtClean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400" b="1" cap="small" baseline="0" dirty="0" smtClean="0">
                          <a:solidFill>
                            <a:srgbClr val="002060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Инцидент</a:t>
                      </a:r>
                      <a:endParaRPr lang="uk-UA" sz="1400" cap="small" baseline="0" dirty="0">
                        <a:solidFill>
                          <a:srgbClr val="002060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Управление мероприятием, инициируемым и контролируемым создателем инцидента для решения возникшей проблемы (неисправность, рекламация, сбои и ошибки и т.п</a:t>
                      </a:r>
                      <a:r>
                        <a:rPr lang="ru-RU" sz="1400" b="1" dirty="0">
                          <a:latin typeface="Arial Narrow"/>
                          <a:ea typeface="Times New Roman"/>
                          <a:cs typeface="Times New Roman"/>
                        </a:rPr>
                        <a:t>.</a:t>
                      </a: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). Предусматривает классификацию инцидента, его изучение и определение приоритета, назначение исполнителя и мониторинг решения 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400">
                          <a:latin typeface="Arial Narrow"/>
                          <a:ea typeface="Times New Roman"/>
                          <a:cs typeface="Times New Roman"/>
                        </a:rPr>
                        <a:t>Доступ к объектам внутри инцидента согласно ролям инцидента</a:t>
                      </a:r>
                      <a:endParaRPr lang="uk-UA" sz="140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400">
                          <a:latin typeface="Arial Narrow"/>
                          <a:ea typeface="Times New Roman"/>
                          <a:cs typeface="Times New Roman"/>
                        </a:rPr>
                        <a:t>Создатель инцидента, контролирующий и исполнители </a:t>
                      </a:r>
                      <a:endParaRPr lang="uk-UA" sz="140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ru-RU" sz="1400" dirty="0">
                          <a:latin typeface="Arial Narrow"/>
                          <a:ea typeface="Times New Roman"/>
                          <a:cs typeface="Times New Roman"/>
                        </a:rPr>
                        <a:t>Нет</a:t>
                      </a:r>
                      <a:endParaRPr lang="uk-UA" sz="1400" dirty="0">
                        <a:latin typeface="Century Schoolbook"/>
                        <a:ea typeface="Times New Roman"/>
                        <a:cs typeface="Times New Roman"/>
                      </a:endParaRPr>
                    </a:p>
                  </a:txBody>
                  <a:tcPr marL="35617" marR="3561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668943" y="6366207"/>
            <a:ext cx="398314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Конфигурация 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wACM+CRM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 Системы 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wBsuite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Инструменты управления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3" name="Рисунок 12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290" y="197859"/>
            <a:ext cx="8480886" cy="479218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wACM+CRM. Адаптивный кейс-менеджмент</a:t>
            </a:r>
            <a:endParaRPr lang="ru-RU" sz="25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673026" cy="491793"/>
            <a:chOff x="0" y="6366207"/>
            <a:chExt cx="6673026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4" y="6366207"/>
              <a:ext cx="4004082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</a:p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Адаптивный кейс-менеджмент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18956" y="926804"/>
            <a:ext cx="8027176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all" dirty="0" smtClean="0">
                <a:solidFill>
                  <a:srgbClr val="002060"/>
                </a:solidFill>
              </a:rPr>
              <a:t>Кейс-ориентированные процессы </a:t>
            </a:r>
            <a:r>
              <a:rPr lang="ru-RU" dirty="0" smtClean="0"/>
              <a:t>продолжительны по времени, требуют взаимодействия его участников и привлеченных экспертов (работа с документами, переписка, экспертизы и т.п.), а результат во многом зависит от их опыта, креативности и комплексного рассмотрения проблем </a:t>
            </a:r>
          </a:p>
          <a:p>
            <a:pPr>
              <a:spcBef>
                <a:spcPts val="600"/>
              </a:spcBef>
            </a:pPr>
            <a:r>
              <a:rPr lang="ru-RU" dirty="0" smtClean="0"/>
              <a:t>Эти процессы, как правило, неструктурированные, сфокусированы на предмете, управляются на основе принятия слабо формализуемых решений, могут изменяться во времени и иметь различные варианты развития в зависимости от ситуации. Они трудно поддаются планированию, требуют протоколирования событий и коммуникаций с клиентом о состоянии кейса и постоянно совершенствуются на основе использования предыдущего опыта 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dirty="0" smtClean="0"/>
              <a:t>Для управления кейс-ориентированными процессами используется концепция </a:t>
            </a:r>
            <a:r>
              <a:rPr lang="ru-RU" b="1" cap="all" dirty="0" smtClean="0">
                <a:solidFill>
                  <a:srgbClr val="002060"/>
                </a:solidFill>
              </a:rPr>
              <a:t>адаптивного кейс-менеджмента (АКМ) </a:t>
            </a:r>
            <a:r>
              <a:rPr lang="ru-RU" dirty="0" smtClean="0"/>
              <a:t>– динамическая модель управления бизнесом, объединяющая участников, процессы и информацию, и предполагающая коррекцию процесса достижения поставленной цели в установленные сроки в зависимости от развития ситуации </a:t>
            </a:r>
            <a:endParaRPr lang="uk-UA" dirty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290" y="197859"/>
            <a:ext cx="8480886" cy="479218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wACM+CRM. Адаптивный кейс-менеджмент</a:t>
            </a:r>
            <a:endParaRPr lang="ru-RU" sz="2500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18956" y="824858"/>
            <a:ext cx="8027176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all" dirty="0" smtClean="0">
                <a:solidFill>
                  <a:srgbClr val="002060"/>
                </a:solidFill>
              </a:rPr>
              <a:t>Концепция АСМ </a:t>
            </a:r>
            <a:r>
              <a:rPr lang="ru-RU" dirty="0" smtClean="0"/>
              <a:t>объединяет в себе возможности </a:t>
            </a:r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</a:t>
            </a:r>
            <a:r>
              <a:rPr lang="ru-RU" b="1" cap="small" dirty="0" smtClean="0"/>
              <a:t>систем управления корпоративным контентом </a:t>
            </a:r>
            <a:r>
              <a:rPr lang="ru-RU" cap="small" dirty="0" smtClean="0"/>
              <a:t>(Enterprise Content Management)</a:t>
            </a:r>
            <a:r>
              <a:rPr lang="ru-RU" dirty="0" smtClean="0"/>
              <a:t> – работу с неструктурированными данными (документами, веб-контентом, мультимедиаконтентом, знаниями), возможность их совместного использования, поддержка командной работы, механизмы разграничения доступа, протоколирования изменений и др.; 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</a:rPr>
              <a:t>     </a:t>
            </a:r>
            <a:r>
              <a:rPr lang="ru-RU" b="1" cap="small" dirty="0"/>
              <a:t>систем управления бизнес-процессами </a:t>
            </a:r>
            <a:r>
              <a:rPr lang="ru-RU" cap="small" dirty="0" smtClean="0"/>
              <a:t>(Business Process Management)</a:t>
            </a:r>
            <a:r>
              <a:rPr lang="ru-RU" b="1" cap="small" dirty="0" smtClean="0"/>
              <a:t> </a:t>
            </a:r>
            <a:r>
              <a:rPr lang="ru-RU" dirty="0" smtClean="0"/>
              <a:t>– назначения задач на конкретных сотрудников, контроль исполнения поручений, управление бизнес-правилами, мониторинг состояния, использование шаблонов бизнес-процессов;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</a:t>
            </a:r>
            <a:r>
              <a:rPr lang="en-US" b="1" cap="small" dirty="0"/>
              <a:t>Web</a:t>
            </a:r>
            <a:r>
              <a:rPr lang="ru-RU" b="1" cap="small" dirty="0"/>
              <a:t>-приложений </a:t>
            </a:r>
            <a:r>
              <a:rPr lang="ru-RU" dirty="0" smtClean="0"/>
              <a:t>– корпоративный портал для коммуникаций и совместной работы (сообщения, напоминания, объявления, чаты, форумы и др.), использование гиперссылок для доступа к любому объекту в соответствии с правами пользователей, добавление комментариев, инструменты публикации, подписки и уведомлений, клиентский доступ (личный кабинет), биллинг и др.</a:t>
            </a:r>
            <a:endParaRPr lang="uk-UA" dirty="0" smtClean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668944" y="6366207"/>
            <a:ext cx="40040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Конфигурация 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wACM+CRM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 Системы 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wBsuite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Адаптивный кейс-менеджмент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290" y="197859"/>
            <a:ext cx="6994116" cy="479218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Конфигурация wACM+CRM. Модуль </a:t>
            </a:r>
            <a:r>
              <a:rPr lang="ru-RU" sz="2600" b="1" i="1" dirty="0" smtClean="0">
                <a:solidFill>
                  <a:srgbClr val="C00000"/>
                </a:solidFill>
              </a:rPr>
              <a:t>Кейсы</a:t>
            </a:r>
            <a:endParaRPr lang="ru-RU" sz="2600" b="1" i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56640" cy="491793"/>
            <a:chOff x="0" y="6366207"/>
            <a:chExt cx="6456640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787697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endParaRPr lang="ru-RU" sz="1200" b="1" dirty="0" smtClean="0">
                <a:solidFill>
                  <a:schemeClr val="accent6">
                    <a:lumMod val="75000"/>
                  </a:schemeClr>
                </a:solidFill>
              </a:endParaRPr>
            </a:p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Модуль </a:t>
              </a:r>
              <a:r>
                <a:rPr lang="ru-RU" sz="1200" b="1" i="1" dirty="0" smtClean="0">
                  <a:solidFill>
                    <a:schemeClr val="accent6">
                      <a:lumMod val="75000"/>
                    </a:schemeClr>
                  </a:solidFill>
                </a:rPr>
                <a:t>Кейсы</a:t>
              </a:r>
              <a:endParaRPr lang="ru-RU" sz="120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18956" y="1048218"/>
            <a:ext cx="8027176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Объектом АКМ является </a:t>
            </a:r>
            <a:r>
              <a:rPr lang="ru-RU" b="1" cap="small" dirty="0" smtClean="0"/>
              <a:t>кейс</a:t>
            </a:r>
            <a:r>
              <a:rPr lang="ru-RU" cap="small" dirty="0" smtClean="0"/>
              <a:t> </a:t>
            </a:r>
            <a:r>
              <a:rPr lang="ru-RU" dirty="0" smtClean="0"/>
              <a:t>– разновидность проекта, комплексной услуги или мероприятия. Кейс инициируется определенным обстоятельством (ситуацией, событием), требует определения цели и сроков, а также совокупности действий для ее достижения при наличии неполной информации в момент возникновения этого обстоятельства</a:t>
            </a:r>
          </a:p>
          <a:p>
            <a:pPr>
              <a:spcBef>
                <a:spcPts val="1200"/>
              </a:spcBef>
            </a:pPr>
            <a:r>
              <a:rPr lang="ru-RU" b="1" cap="small" dirty="0"/>
              <a:t>Кейс</a:t>
            </a:r>
            <a:r>
              <a:rPr lang="ru-RU" dirty="0" smtClean="0"/>
              <a:t> </a:t>
            </a:r>
            <a:r>
              <a:rPr lang="ru-RU" b="1" cap="small" dirty="0" smtClean="0"/>
              <a:t>фокусируется на предмет</a:t>
            </a:r>
            <a:r>
              <a:rPr lang="ru-RU" cap="small" dirty="0" smtClean="0"/>
              <a:t>е </a:t>
            </a:r>
            <a:r>
              <a:rPr lang="ru-RU" dirty="0" smtClean="0"/>
              <a:t>(обращение клиента для оказания услуги, страховой случай, судебное дело и др.) и может использоваться для решения проблемы, претензии, запроса, предложения, разработки или другой сложной деятельности </a:t>
            </a:r>
          </a:p>
          <a:p>
            <a:pPr>
              <a:spcBef>
                <a:spcPts val="1200"/>
              </a:spcBef>
            </a:pPr>
            <a:r>
              <a:rPr lang="ru-RU" b="1" cap="small" dirty="0"/>
              <a:t>Решение кейса </a:t>
            </a:r>
            <a:r>
              <a:rPr lang="ru-RU" dirty="0" smtClean="0"/>
              <a:t>(достижение цели) в процессе от его открытия до закрытия требует выполнения ряда задач (работ), которые могут меняться в ходе выполнения кейса в зависимости от развития ситуации (получения дополнительной информации или изменившихся обстоятельств)</a:t>
            </a:r>
            <a:endParaRPr lang="uk-UA" dirty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6843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290" y="197859"/>
            <a:ext cx="6980156" cy="479218"/>
          </a:xfrm>
        </p:spPr>
        <p:txBody>
          <a:bodyPr>
            <a:noAutofit/>
          </a:bodyPr>
          <a:lstStyle/>
          <a:p>
            <a:pPr algn="l"/>
            <a:r>
              <a:rPr lang="ru-RU" sz="2400" b="1" dirty="0" smtClean="0">
                <a:solidFill>
                  <a:srgbClr val="C00000"/>
                </a:solidFill>
              </a:rPr>
              <a:t>Конфигурация wACM+CRM. Модуль </a:t>
            </a:r>
            <a:r>
              <a:rPr lang="ru-RU" sz="2400" b="1" i="1" dirty="0" smtClean="0">
                <a:solidFill>
                  <a:srgbClr val="C00000"/>
                </a:solidFill>
              </a:rPr>
              <a:t>Кейсы</a:t>
            </a:r>
            <a:endParaRPr lang="ru-RU" sz="2500" b="1" i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693966" cy="491793"/>
            <a:chOff x="0" y="6366207"/>
            <a:chExt cx="6693966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4" y="6366207"/>
              <a:ext cx="4025022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К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endParaRPr lang="ru-RU" sz="1200" b="1" dirty="0" smtClean="0">
                <a:solidFill>
                  <a:schemeClr val="accent6">
                    <a:lumMod val="75000"/>
                  </a:schemeClr>
                </a:solidFill>
              </a:endParaRPr>
            </a:p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Модуль </a:t>
              </a:r>
              <a:r>
                <a:rPr lang="ru-RU" sz="1200" b="1" i="1" dirty="0" smtClean="0">
                  <a:solidFill>
                    <a:schemeClr val="accent6">
                      <a:lumMod val="75000"/>
                    </a:schemeClr>
                  </a:solidFill>
                </a:rPr>
                <a:t>Кейсы</a:t>
              </a:r>
              <a:endParaRPr lang="ru-RU" sz="120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18956" y="817878"/>
            <a:ext cx="8215640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Модуль </a:t>
            </a:r>
            <a:r>
              <a:rPr lang="ru-RU" b="1" cap="small" dirty="0" smtClean="0"/>
              <a:t>Кейсы</a:t>
            </a:r>
            <a:r>
              <a:rPr lang="ru-RU" dirty="0" smtClean="0"/>
              <a:t> предназначен для управления кейс-ориентированными процессами. В соответствии с концепцией АСМ, он обеспечивает:</a:t>
            </a:r>
            <a:endParaRPr lang="uk-UA" dirty="0" smtClean="0"/>
          </a:p>
          <a:p>
            <a:pPr marL="432000">
              <a:spcBef>
                <a:spcPts val="1200"/>
              </a:spcBef>
              <a:buFont typeface="Wingdings" pitchFamily="2" charset="2"/>
              <a:buChar char="Ø"/>
            </a:pPr>
            <a:r>
              <a:rPr lang="ru-RU" dirty="0" smtClean="0"/>
              <a:t>     </a:t>
            </a:r>
            <a:r>
              <a:rPr lang="ru-RU" b="1" cap="small" dirty="0" smtClean="0"/>
              <a:t>управление жизненным циклом кейса</a:t>
            </a:r>
            <a:r>
              <a:rPr lang="ru-RU" dirty="0" smtClean="0"/>
              <a:t>: </a:t>
            </a:r>
            <a:endParaRPr lang="uk-UA" dirty="0" smtClean="0"/>
          </a:p>
          <a:p>
            <a:pPr marL="864000">
              <a:spcBef>
                <a:spcPts val="600"/>
              </a:spcBef>
              <a:buFont typeface="Arial" pitchFamily="34" charset="0"/>
              <a:buChar char="•"/>
            </a:pPr>
            <a:r>
              <a:rPr lang="ru-RU" i="1" dirty="0" smtClean="0">
                <a:solidFill>
                  <a:srgbClr val="002060"/>
                </a:solidFill>
              </a:rPr>
              <a:t>     </a:t>
            </a:r>
            <a:r>
              <a:rPr lang="ru-RU" b="1" cap="small" dirty="0" smtClean="0">
                <a:solidFill>
                  <a:srgbClr val="002060"/>
                </a:solidFill>
              </a:rPr>
              <a:t>создание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smtClean="0"/>
              <a:t>(реакция на ключевое событие) и назначение агента;</a:t>
            </a:r>
            <a:endParaRPr lang="uk-UA" dirty="0" smtClean="0"/>
          </a:p>
          <a:p>
            <a:pPr marL="864000">
              <a:spcBef>
                <a:spcPts val="600"/>
              </a:spcBef>
              <a:buFont typeface="Arial" pitchFamily="34" charset="0"/>
              <a:buChar char="•"/>
            </a:pPr>
            <a:r>
              <a:rPr lang="ru-RU" i="1" dirty="0" smtClean="0"/>
              <a:t>     </a:t>
            </a:r>
            <a:r>
              <a:rPr lang="ru-RU" b="1" cap="small" dirty="0">
                <a:solidFill>
                  <a:srgbClr val="002060"/>
                </a:solidFill>
              </a:rPr>
              <a:t>подготовка к исполнению </a:t>
            </a:r>
            <a:r>
              <a:rPr lang="ru-RU" dirty="0" smtClean="0"/>
              <a:t>(постановка целей и сроков, наполнение </a:t>
            </a:r>
          </a:p>
          <a:p>
            <a:pPr marL="864000"/>
            <a:r>
              <a:rPr lang="ru-RU" dirty="0"/>
              <a:t> </a:t>
            </a:r>
            <a:r>
              <a:rPr lang="ru-RU" dirty="0" smtClean="0"/>
              <a:t>      контентом, определение первоначальных задач, команды кейса, </a:t>
            </a:r>
          </a:p>
          <a:p>
            <a:pPr marL="864000"/>
            <a:r>
              <a:rPr lang="ru-RU" dirty="0"/>
              <a:t> </a:t>
            </a:r>
            <a:r>
              <a:rPr lang="ru-RU" dirty="0" smtClean="0"/>
              <a:t>      установление контактов);</a:t>
            </a:r>
            <a:endParaRPr lang="uk-UA" dirty="0" smtClean="0"/>
          </a:p>
          <a:p>
            <a:pPr marL="864000">
              <a:spcBef>
                <a:spcPts val="600"/>
              </a:spcBef>
              <a:buFont typeface="Arial" pitchFamily="34" charset="0"/>
              <a:buChar char="•"/>
            </a:pPr>
            <a:r>
              <a:rPr lang="ru-RU" b="1" cap="small" dirty="0">
                <a:solidFill>
                  <a:srgbClr val="002060"/>
                </a:solidFill>
              </a:rPr>
              <a:t>     исполнение </a:t>
            </a:r>
            <a:r>
              <a:rPr lang="ru-RU" dirty="0" smtClean="0"/>
              <a:t>(выполнение задач, фиксация событий, промежуточных </a:t>
            </a:r>
          </a:p>
          <a:p>
            <a:pPr marL="864000"/>
            <a:r>
              <a:rPr lang="ru-RU" dirty="0"/>
              <a:t> </a:t>
            </a:r>
            <a:r>
              <a:rPr lang="ru-RU" dirty="0" smtClean="0"/>
              <a:t>      результатов, принятие решений, изменение статуса и др.);</a:t>
            </a:r>
            <a:endParaRPr lang="uk-UA" dirty="0" smtClean="0"/>
          </a:p>
          <a:p>
            <a:pPr marL="864000">
              <a:spcBef>
                <a:spcPts val="600"/>
              </a:spcBef>
              <a:buFont typeface="Arial" pitchFamily="34" charset="0"/>
              <a:buChar char="•"/>
            </a:pPr>
            <a:r>
              <a:rPr lang="ru-RU" i="1" dirty="0" smtClean="0"/>
              <a:t>     </a:t>
            </a:r>
            <a:r>
              <a:rPr lang="ru-RU" b="1" cap="small" dirty="0">
                <a:solidFill>
                  <a:srgbClr val="002060"/>
                </a:solidFill>
              </a:rPr>
              <a:t>закрытие</a:t>
            </a:r>
            <a:r>
              <a:rPr lang="ru-RU" i="1" dirty="0" smtClean="0"/>
              <a:t> </a:t>
            </a:r>
            <a:r>
              <a:rPr lang="ru-RU" dirty="0" smtClean="0"/>
              <a:t>и передача в архив;</a:t>
            </a:r>
            <a:endParaRPr lang="uk-UA" dirty="0" smtClean="0"/>
          </a:p>
          <a:p>
            <a:pPr marL="432000">
              <a:spcBef>
                <a:spcPts val="1200"/>
              </a:spcBef>
              <a:buFont typeface="Wingdings" pitchFamily="2" charset="2"/>
              <a:buChar char="Ø"/>
            </a:pPr>
            <a:r>
              <a:rPr lang="ru-RU" dirty="0" smtClean="0"/>
              <a:t>     совместную работу и коммуникации, координирование ресурсов</a:t>
            </a:r>
            <a:endParaRPr lang="uk-UA" dirty="0" smtClean="0"/>
          </a:p>
          <a:p>
            <a:pPr marL="432000">
              <a:spcBef>
                <a:spcPts val="1200"/>
              </a:spcBef>
              <a:buFont typeface="Wingdings" pitchFamily="2" charset="2"/>
              <a:buChar char="Ø"/>
            </a:pPr>
            <a:r>
              <a:rPr lang="ru-RU" dirty="0" smtClean="0"/>
              <a:t>     управление движением информации (доступ, оповещения и др.)</a:t>
            </a:r>
            <a:endParaRPr lang="uk-UA" dirty="0" smtClean="0"/>
          </a:p>
          <a:p>
            <a:pPr marL="432000">
              <a:spcBef>
                <a:spcPts val="1200"/>
              </a:spcBef>
              <a:buFont typeface="Wingdings" pitchFamily="2" charset="2"/>
              <a:buChar char="Ø"/>
            </a:pPr>
            <a:r>
              <a:rPr lang="ru-RU" dirty="0" smtClean="0"/>
              <a:t>     мониторинг состояния</a:t>
            </a:r>
            <a:endParaRPr lang="uk-UA" dirty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290" y="197859"/>
            <a:ext cx="6980156" cy="479218"/>
          </a:xfrm>
        </p:spPr>
        <p:txBody>
          <a:bodyPr>
            <a:noAutofit/>
          </a:bodyPr>
          <a:lstStyle/>
          <a:p>
            <a:pPr algn="l"/>
            <a:r>
              <a:rPr lang="ru-RU" sz="2400" b="1" dirty="0" smtClean="0">
                <a:solidFill>
                  <a:srgbClr val="C00000"/>
                </a:solidFill>
              </a:rPr>
              <a:t>Конфигурация wACM+CRM. Модуль </a:t>
            </a:r>
            <a:r>
              <a:rPr lang="ru-RU" sz="2400" b="1" i="1" dirty="0" smtClean="0">
                <a:solidFill>
                  <a:srgbClr val="C00000"/>
                </a:solidFill>
              </a:rPr>
              <a:t>Кейсы</a:t>
            </a:r>
            <a:endParaRPr lang="ru-RU" sz="2500" b="1" i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693966" cy="491793"/>
            <a:chOff x="0" y="6366207"/>
            <a:chExt cx="6693966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4" y="6366207"/>
              <a:ext cx="4025022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endParaRPr lang="ru-RU" sz="1200" b="1" dirty="0" smtClean="0">
                <a:solidFill>
                  <a:schemeClr val="accent6">
                    <a:lumMod val="75000"/>
                  </a:schemeClr>
                </a:solidFill>
              </a:endParaRPr>
            </a:p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Модуль </a:t>
              </a:r>
              <a:r>
                <a:rPr lang="ru-RU" sz="1200" b="1" i="1" dirty="0" smtClean="0">
                  <a:solidFill>
                    <a:schemeClr val="accent6">
                      <a:lumMod val="75000"/>
                    </a:schemeClr>
                  </a:solidFill>
                </a:rPr>
                <a:t>Кейсы</a:t>
              </a:r>
              <a:endParaRPr lang="ru-RU" sz="120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18956" y="851248"/>
            <a:ext cx="821564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small" dirty="0" smtClean="0">
                <a:solidFill>
                  <a:srgbClr val="002060"/>
                </a:solidFill>
              </a:rPr>
              <a:t>Команда кейса</a:t>
            </a:r>
            <a:r>
              <a:rPr lang="ru-RU" i="1" dirty="0" smtClean="0"/>
              <a:t>. </a:t>
            </a:r>
            <a:r>
              <a:rPr lang="ru-RU" dirty="0" smtClean="0"/>
              <a:t>У кейса есть </a:t>
            </a:r>
            <a:r>
              <a:rPr lang="ru-RU" b="1" cap="small" dirty="0" smtClean="0"/>
              <a:t>создатель, агент, контролирующий </a:t>
            </a:r>
            <a:r>
              <a:rPr lang="ru-RU" dirty="0" smtClean="0"/>
              <a:t>и </a:t>
            </a:r>
            <a:r>
              <a:rPr lang="ru-RU" b="1" cap="small" dirty="0"/>
              <a:t>команда</a:t>
            </a:r>
            <a:r>
              <a:rPr lang="ru-RU" dirty="0" smtClean="0"/>
              <a:t> – пользователи, подключаемые к выполнению работ по кейсу в момент его создания или в процессе исполнения 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Управление доступом </a:t>
            </a:r>
            <a:r>
              <a:rPr lang="ru-RU" dirty="0" smtClean="0"/>
              <a:t>к объектам кейса является многоуровневым: 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пользователь должен иметь прямое отношение к кейсу (создатель, агент,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контролирующий или член команды кейса); 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пользователь должен выполнять роль, обеспечивающую доступ к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объектам внутри кейса (задачам, бизнес-процессам, контактам,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свойствам, файлам, фото, комментариям и др.).</a:t>
            </a:r>
            <a:endParaRPr lang="uk-UA" dirty="0" smtClean="0"/>
          </a:p>
          <a:p>
            <a:pPr>
              <a:spcBef>
                <a:spcPts val="600"/>
              </a:spcBef>
            </a:pPr>
            <a:r>
              <a:rPr lang="ru-RU" dirty="0" smtClean="0"/>
              <a:t>Существует отдельное право на формирование команды кейса и закрытие кейса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Управление движением информации </a:t>
            </a:r>
            <a:r>
              <a:rPr lang="ru-RU" dirty="0" smtClean="0"/>
              <a:t>подразумевает оповещения по внутренней почте или </a:t>
            </a:r>
            <a:r>
              <a:rPr lang="en-US" dirty="0" smtClean="0"/>
              <a:t>e</a:t>
            </a:r>
            <a:r>
              <a:rPr lang="ru-RU" dirty="0" smtClean="0"/>
              <a:t>-</a:t>
            </a:r>
            <a:r>
              <a:rPr lang="en-US" dirty="0" smtClean="0"/>
              <a:t>mail</a:t>
            </a:r>
            <a:r>
              <a:rPr lang="ru-RU" dirty="0" smtClean="0"/>
              <a:t> создателя кейса (об изменениях или новых комментариях), агента кейса (о назначении его агентом, изменениях или новых комментариях) и членов команды кейса об изменениях состояния кейса</a:t>
            </a:r>
            <a:endParaRPr lang="uk-UA" dirty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290" y="197859"/>
            <a:ext cx="6980156" cy="479218"/>
          </a:xfrm>
        </p:spPr>
        <p:txBody>
          <a:bodyPr>
            <a:noAutofit/>
          </a:bodyPr>
          <a:lstStyle/>
          <a:p>
            <a:pPr algn="l"/>
            <a:r>
              <a:rPr lang="ru-RU" sz="2400" b="1" dirty="0" smtClean="0">
                <a:solidFill>
                  <a:srgbClr val="C00000"/>
                </a:solidFill>
              </a:rPr>
              <a:t>Конфигурация wACM+CRM. Модуль </a:t>
            </a:r>
            <a:r>
              <a:rPr lang="ru-RU" sz="2400" b="1" i="1" dirty="0" smtClean="0">
                <a:solidFill>
                  <a:srgbClr val="C00000"/>
                </a:solidFill>
              </a:rPr>
              <a:t>Кейсы</a:t>
            </a:r>
            <a:endParaRPr lang="ru-RU" sz="2500" b="1" i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693966" cy="491793"/>
            <a:chOff x="0" y="6366207"/>
            <a:chExt cx="6693966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4" y="6366207"/>
              <a:ext cx="4025022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endParaRPr lang="ru-RU" sz="1200" b="1" dirty="0" smtClean="0">
                <a:solidFill>
                  <a:schemeClr val="accent6">
                    <a:lumMod val="75000"/>
                  </a:schemeClr>
                </a:solidFill>
              </a:endParaRPr>
            </a:p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Модуль </a:t>
              </a:r>
              <a:r>
                <a:rPr lang="ru-RU" sz="1200" b="1" i="1" dirty="0" smtClean="0">
                  <a:solidFill>
                    <a:schemeClr val="accent6">
                      <a:lumMod val="75000"/>
                    </a:schemeClr>
                  </a:solidFill>
                </a:rPr>
                <a:t>Кейсы</a:t>
              </a:r>
              <a:endParaRPr lang="ru-RU" sz="120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18956" y="727138"/>
            <a:ext cx="821564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small" dirty="0" smtClean="0">
                <a:solidFill>
                  <a:srgbClr val="002060"/>
                </a:solidFill>
              </a:rPr>
              <a:t>Контент кейса</a:t>
            </a:r>
            <a:r>
              <a:rPr lang="ru-RU" dirty="0" smtClean="0"/>
              <a:t>. С кейсом может быть связаны файлы и мультимедиаконтент (фото, видео) в произвольных форматах. Для фиксации дополнительной информации членами команды кейса могут быть использованы </a:t>
            </a:r>
            <a:r>
              <a:rPr lang="ru-RU" i="1" cap="small" dirty="0" smtClean="0"/>
              <a:t>заметки</a:t>
            </a:r>
            <a:r>
              <a:rPr lang="ru-RU" dirty="0" smtClean="0"/>
              <a:t>. Заметки могут быть приватными и публичными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Контакты и связанные объекты</a:t>
            </a:r>
            <a:r>
              <a:rPr lang="ru-RU" dirty="0" smtClean="0"/>
              <a:t>. В кейсе могут быть зафиксированы контактные лица (эксперты, свидетели и т.п.). В процессе или в результате исполнения кейса может возникнуть необходимость проведения мероприятий, для управления которыми могут быть использованы связанные с кейсом объекты – </a:t>
            </a:r>
            <a:r>
              <a:rPr lang="ru-RU" i="1" cap="small" dirty="0"/>
              <a:t>документы, инциденты, переговоры, проекты и рассылки</a:t>
            </a:r>
            <a:r>
              <a:rPr lang="ru-RU" dirty="0" smtClean="0"/>
              <a:t> 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Совместная работа и коммуникации</a:t>
            </a:r>
            <a:r>
              <a:rPr lang="ru-RU" dirty="0" smtClean="0"/>
              <a:t>. Для организации работы команды кейса и эффективных коммуникаций с клиентами и экспертами могут использоваться объявления, напоминания, личные сообщения, рассылки по электронной почте</a:t>
            </a:r>
          </a:p>
          <a:p>
            <a:pPr>
              <a:spcBef>
                <a:spcPts val="1200"/>
              </a:spcBef>
            </a:pPr>
            <a:r>
              <a:rPr lang="ru-RU" b="1" cap="small" dirty="0" smtClean="0">
                <a:solidFill>
                  <a:srgbClr val="002060"/>
                </a:solidFill>
              </a:rPr>
              <a:t>История </a:t>
            </a:r>
            <a:r>
              <a:rPr lang="ru-RU" b="1" cap="small" dirty="0">
                <a:solidFill>
                  <a:srgbClr val="002060"/>
                </a:solidFill>
              </a:rPr>
              <a:t>кейса</a:t>
            </a:r>
            <a:r>
              <a:rPr lang="ru-RU" dirty="0" smtClean="0"/>
              <a:t>. Для мониторинга кейса используются </a:t>
            </a:r>
            <a:r>
              <a:rPr lang="ru-RU" i="1" cap="small" dirty="0"/>
              <a:t>комментарии</a:t>
            </a:r>
            <a:r>
              <a:rPr lang="ru-RU" dirty="0" smtClean="0"/>
              <a:t>, которые добавляются командой кейса для фиксации важной информации и сопровождают все изменения состояния кейса</a:t>
            </a:r>
            <a:endParaRPr lang="uk-UA" dirty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536" y="157815"/>
            <a:ext cx="8166782" cy="448093"/>
          </a:xfrm>
        </p:spPr>
        <p:txBody>
          <a:bodyPr>
            <a:noAutofit/>
          </a:bodyPr>
          <a:lstStyle/>
          <a:p>
            <a:pPr algn="l"/>
            <a:r>
              <a:rPr lang="ru-RU" sz="2400" b="1" dirty="0" smtClean="0">
                <a:solidFill>
                  <a:srgbClr val="C00000"/>
                </a:solidFill>
              </a:rPr>
              <a:t>Конфигурация wACM+CRM</a:t>
            </a:r>
            <a:endParaRPr lang="ru-RU" sz="25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7112776" cy="491793"/>
            <a:chOff x="0" y="6366207"/>
            <a:chExt cx="7112776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4" y="6366207"/>
              <a:ext cx="4443832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endParaRPr lang="ru-RU" sz="1200" b="1" dirty="0" smtClean="0">
                <a:solidFill>
                  <a:schemeClr val="accent6">
                    <a:lumMod val="75000"/>
                  </a:schemeClr>
                </a:solidFill>
              </a:endParaRPr>
            </a:p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Жизненный цикл кейса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15" y="820130"/>
            <a:ext cx="8711762" cy="53195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197859"/>
            <a:ext cx="8711231" cy="479218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wACM+CRM. Управление документооборотом</a:t>
            </a:r>
            <a:endParaRPr lang="ru-RU" sz="25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491793"/>
            <a:chOff x="0" y="6366207"/>
            <a:chExt cx="6491542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Управление документооборотом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18956" y="782978"/>
            <a:ext cx="8027176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all" dirty="0" smtClean="0">
                <a:solidFill>
                  <a:srgbClr val="002060"/>
                </a:solidFill>
              </a:rPr>
              <a:t>Документ-ориентированные процессы </a:t>
            </a:r>
            <a:r>
              <a:rPr lang="ru-RU" dirty="0" smtClean="0"/>
              <a:t>связаны с поиском, созданием, согласованием, утверждением и исполнением документов (принятием решений), а также их рассылкой. </a:t>
            </a:r>
            <a:r>
              <a:rPr lang="ru-RU" b="1" cap="small" dirty="0" smtClean="0">
                <a:solidFill>
                  <a:srgbClr val="002060"/>
                </a:solidFill>
              </a:rPr>
              <a:t>Документ</a:t>
            </a:r>
            <a:r>
              <a:rPr lang="ru-RU" dirty="0" smtClean="0"/>
              <a:t>, как объект управления, может использоваться для: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Wingdings" pitchFamily="2" charset="2"/>
              <a:buChar char="Ø"/>
            </a:pPr>
            <a:r>
              <a:rPr lang="ru-RU" dirty="0" smtClean="0"/>
              <a:t>     </a:t>
            </a:r>
            <a:r>
              <a:rPr lang="ru-RU" b="1" cap="small" dirty="0" smtClean="0">
                <a:solidFill>
                  <a:srgbClr val="002060"/>
                </a:solidFill>
              </a:rPr>
              <a:t>регистрации и упорядоченного хранения документов </a:t>
            </a:r>
            <a:r>
              <a:rPr lang="ru-RU" dirty="0" smtClean="0"/>
              <a:t>с целью быстрого доступа к их содержанию. Предусматривает первичную обработку документа (присвоение кода, ввод ключевых слов и аннотации, сканирование или импорт файла и т.д.), классификацию и помещение в соответствующий раздел электронного архива с указанием мест хранения оригинала (бумажной копии)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Wingdings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</a:rPr>
              <a:t>     </a:t>
            </a:r>
            <a:r>
              <a:rPr lang="ru-RU" b="1" cap="small" dirty="0">
                <a:solidFill>
                  <a:srgbClr val="002060"/>
                </a:solidFill>
              </a:rPr>
              <a:t>управления организационно-распорядительными процессами</a:t>
            </a:r>
            <a:r>
              <a:rPr lang="ru-RU" dirty="0" smtClean="0"/>
              <a:t>, предусматривающих создание, согласование и утверждение документа (принятие решения). Например, прохождение кадровых приказов, обработка заявок на предоставление ресурсов. Предусматривает формирование документа по шаблону, регистрацию и направление по маршруту согласования, коррекцию и подписание, а также последующий контроль исполнения принятых решений</a:t>
            </a:r>
            <a:endParaRPr lang="uk-UA" dirty="0" smtClean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197859"/>
            <a:ext cx="8711231" cy="479218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wACM+CRM. Управление документооборотом</a:t>
            </a:r>
            <a:endParaRPr lang="ru-RU" sz="25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491793"/>
            <a:chOff x="0" y="6366207"/>
            <a:chExt cx="6491542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Управление документооборотом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18956" y="866738"/>
            <a:ext cx="8027176" cy="2939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32000">
              <a:spcBef>
                <a:spcPts val="600"/>
              </a:spcBef>
              <a:buFont typeface="Wingdings" pitchFamily="2" charset="2"/>
              <a:buChar char="Ø"/>
            </a:pPr>
            <a:r>
              <a:rPr lang="ru-RU" dirty="0" smtClean="0"/>
              <a:t>     </a:t>
            </a:r>
            <a:r>
              <a:rPr lang="ru-RU" b="1" cap="small" dirty="0">
                <a:solidFill>
                  <a:srgbClr val="002060"/>
                </a:solidFill>
              </a:rPr>
              <a:t>управления хозяйственными договорами </a:t>
            </a:r>
            <a:r>
              <a:rPr lang="ru-RU" dirty="0" smtClean="0"/>
              <a:t>и связанными с ними документами (дополнительные соглашения, акты и др.). Предусматривает создание проекта договора (в т.ч. на основании шаблона), его согласование, подписание и регистрацию, предоставление доступа сотрудникам на период выполнения обязательств, отслеживание исполнения договора (по этапам, срокам предоставления отчетности и т.п.) и передачу в архив после закрытия;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Wingdings" pitchFamily="2" charset="2"/>
              <a:buChar char="Ø"/>
            </a:pPr>
            <a:r>
              <a:rPr lang="ru-RU" dirty="0" smtClean="0"/>
              <a:t>     </a:t>
            </a:r>
            <a:r>
              <a:rPr lang="ru-RU" b="1" cap="small" dirty="0">
                <a:solidFill>
                  <a:srgbClr val="002060"/>
                </a:solidFill>
              </a:rPr>
              <a:t>создания типовых документов </a:t>
            </a:r>
            <a:r>
              <a:rPr lang="ru-RU" dirty="0" smtClean="0"/>
              <a:t>с возможностью выбора шаблона для печати (договора, коммерческого предложения и т.п.), используемых другим объектами (кейсами, заказами, закупками и др.). </a:t>
            </a:r>
            <a:endParaRPr lang="uk-UA" dirty="0"/>
          </a:p>
        </p:txBody>
      </p:sp>
      <p:sp>
        <p:nvSpPr>
          <p:cNvPr id="9" name="TextBox 8"/>
          <p:cNvSpPr txBox="1"/>
          <p:nvPr/>
        </p:nvSpPr>
        <p:spPr>
          <a:xfrm>
            <a:off x="696852" y="3832145"/>
            <a:ext cx="8027176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dirty="0" smtClean="0"/>
              <a:t>Для каждого типа документа имеется последовательность действий (</a:t>
            </a:r>
            <a:r>
              <a:rPr lang="ru-RU" b="1" cap="small" dirty="0" smtClean="0"/>
              <a:t>маршрут</a:t>
            </a:r>
            <a:r>
              <a:rPr lang="ru-RU" dirty="0" smtClean="0"/>
              <a:t>), участники (</a:t>
            </a:r>
            <a:r>
              <a:rPr lang="ru-RU" b="1" cap="small" dirty="0"/>
              <a:t>подписанты</a:t>
            </a:r>
            <a:r>
              <a:rPr lang="ru-RU" dirty="0" smtClean="0"/>
              <a:t>) и </a:t>
            </a:r>
            <a:r>
              <a:rPr lang="ru-RU" b="1" cap="small" dirty="0"/>
              <a:t>регламент исполнения </a:t>
            </a:r>
          </a:p>
          <a:p>
            <a:pPr>
              <a:spcBef>
                <a:spcPts val="600"/>
              </a:spcBef>
            </a:pPr>
            <a:r>
              <a:rPr lang="ru-RU" dirty="0" smtClean="0"/>
              <a:t>Процесс исполнения документов может сопровождаться постановкой задач исполнителям и контролем их выполнения. Исполненные документы помещаются в архив. Доступ к документам в период его исполнения и в архиве определяется в соответствии с политикой конфиденциальности</a:t>
            </a:r>
            <a:endParaRPr lang="uk-UA" dirty="0"/>
          </a:p>
        </p:txBody>
      </p:sp>
      <p:pic>
        <p:nvPicPr>
          <p:cNvPr id="11" name="Рисунок 10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197859"/>
            <a:ext cx="7817771" cy="479218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Конфигурация wACM+CRM. Модуль </a:t>
            </a:r>
            <a:r>
              <a:rPr lang="ru-RU" sz="2600" b="1" i="1" dirty="0" smtClean="0">
                <a:solidFill>
                  <a:srgbClr val="C00000"/>
                </a:solidFill>
              </a:rPr>
              <a:t>Документы</a:t>
            </a:r>
            <a:endParaRPr lang="ru-RU" sz="2600" b="1" i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491793"/>
            <a:chOff x="0" y="6366207"/>
            <a:chExt cx="6491542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Модуль </a:t>
              </a:r>
              <a:r>
                <a:rPr lang="ru-RU" sz="1200" b="1" i="1" dirty="0" smtClean="0">
                  <a:solidFill>
                    <a:schemeClr val="accent6">
                      <a:lumMod val="75000"/>
                    </a:schemeClr>
                  </a:solidFill>
                </a:rPr>
                <a:t>Документы</a:t>
              </a:r>
              <a:endParaRPr lang="ru-RU" sz="120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13090" y="711405"/>
            <a:ext cx="8447148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Модуль </a:t>
            </a:r>
            <a:r>
              <a:rPr lang="ru-RU" b="1" cap="small" dirty="0" smtClean="0"/>
              <a:t>Документы</a:t>
            </a:r>
            <a:r>
              <a:rPr lang="ru-RU" dirty="0" smtClean="0"/>
              <a:t> предназначен для управления электронным документооборотом и предусматривает:</a:t>
            </a:r>
            <a:endParaRPr lang="uk-UA" dirty="0" smtClean="0"/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 управление жизненным циклом </a:t>
            </a:r>
            <a:r>
              <a:rPr lang="ru-RU" i="1" cap="small" dirty="0" smtClean="0"/>
              <a:t>документа</a:t>
            </a:r>
            <a:r>
              <a:rPr lang="ru-RU" dirty="0" smtClean="0"/>
              <a:t>;</a:t>
            </a:r>
            <a:endParaRPr lang="uk-UA" dirty="0" smtClean="0"/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 постановку связанных с документом задач и контроль их исполнения;</a:t>
            </a:r>
            <a:endParaRPr lang="uk-UA" dirty="0" smtClean="0"/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 формирование маршрута и регламента исполнения документа;</a:t>
            </a:r>
            <a:endParaRPr lang="uk-UA" dirty="0" smtClean="0"/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 мониторинг состояния документов на любом этапе их жизненного цикла;</a:t>
            </a:r>
            <a:endParaRPr lang="uk-UA" dirty="0" smtClean="0"/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 одновременную работу с документом нескольких пользователей;</a:t>
            </a:r>
            <a:endParaRPr lang="uk-UA" dirty="0" smtClean="0"/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 использование шаблонов бизнес-процессов для разных типов документов;</a:t>
            </a:r>
            <a:endParaRPr lang="uk-UA" dirty="0" smtClean="0"/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 формирование каталога документов и дерева мест хранения;</a:t>
            </a:r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 создание версий, связанных и подчиненных документов; </a:t>
            </a:r>
            <a:endParaRPr lang="uk-UA" dirty="0" smtClean="0"/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 управление доступом, логирование действий пользователей;</a:t>
            </a:r>
            <a:endParaRPr lang="uk-UA" dirty="0" smtClean="0"/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 создание спецификации документа и подключение шаблона для печати;</a:t>
            </a:r>
            <a:endParaRPr lang="uk-UA" dirty="0" smtClean="0"/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 импорт файлов произвольных форматов с указанием ссылки на документ;</a:t>
            </a:r>
            <a:endParaRPr lang="uk-UA" dirty="0" smtClean="0"/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 контекстный поиск по содержимому ключевых полей карточки документа;</a:t>
            </a:r>
            <a:endParaRPr lang="uk-UA" dirty="0" smtClean="0"/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 расширенный поиск по произвольным атрибутам документа;</a:t>
            </a:r>
            <a:endParaRPr lang="uk-UA" dirty="0" smtClean="0"/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 формирование отчетности</a:t>
            </a:r>
            <a:endParaRPr lang="uk-UA" dirty="0"/>
          </a:p>
        </p:txBody>
      </p:sp>
      <p:pic>
        <p:nvPicPr>
          <p:cNvPr id="11" name="Рисунок 10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197859"/>
            <a:ext cx="7817771" cy="479218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Конфигурация wACM+CRM. Модуль </a:t>
            </a:r>
            <a:r>
              <a:rPr lang="ru-RU" sz="2600" b="1" i="1" dirty="0" smtClean="0">
                <a:solidFill>
                  <a:srgbClr val="C00000"/>
                </a:solidFill>
              </a:rPr>
              <a:t>Документы</a:t>
            </a:r>
            <a:endParaRPr lang="ru-RU" sz="2600" b="1" i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491793"/>
            <a:chOff x="0" y="6366207"/>
            <a:chExt cx="6491542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Модуль </a:t>
              </a:r>
              <a:r>
                <a:rPr lang="ru-RU" sz="1200" b="1" i="1" dirty="0" smtClean="0">
                  <a:solidFill>
                    <a:schemeClr val="accent6">
                      <a:lumMod val="75000"/>
                    </a:schemeClr>
                  </a:solidFill>
                </a:rPr>
                <a:t>Документы</a:t>
              </a:r>
              <a:endParaRPr lang="ru-RU" sz="120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13090" y="774837"/>
            <a:ext cx="844714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Команда </a:t>
            </a:r>
            <a:r>
              <a:rPr lang="ru-RU" b="1" cap="small" dirty="0" smtClean="0">
                <a:solidFill>
                  <a:srgbClr val="002060"/>
                </a:solidFill>
              </a:rPr>
              <a:t>документа. </a:t>
            </a:r>
            <a:r>
              <a:rPr lang="ru-RU" dirty="0" smtClean="0"/>
              <a:t>У документа есть </a:t>
            </a:r>
            <a:r>
              <a:rPr lang="ru-RU" b="1" cap="small" dirty="0" smtClean="0"/>
              <a:t>создатель</a:t>
            </a:r>
            <a:r>
              <a:rPr lang="ru-RU" dirty="0" smtClean="0"/>
              <a:t> и </a:t>
            </a:r>
            <a:r>
              <a:rPr lang="ru-RU" b="1" cap="small" dirty="0"/>
              <a:t>контролирующий</a:t>
            </a:r>
            <a:r>
              <a:rPr lang="ru-RU" dirty="0" smtClean="0"/>
              <a:t>, а также </a:t>
            </a:r>
            <a:r>
              <a:rPr lang="ru-RU" b="1" cap="small" dirty="0"/>
              <a:t>подписанты</a:t>
            </a:r>
            <a:r>
              <a:rPr lang="ru-RU" dirty="0" smtClean="0"/>
              <a:t> – пользователи, к которым документ попадает на согласование в соответствии с </a:t>
            </a:r>
            <a:r>
              <a:rPr lang="ru-RU" b="1" cap="small" dirty="0" smtClean="0"/>
              <a:t>маршрутом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b="1" cap="small" dirty="0" smtClean="0">
                <a:solidFill>
                  <a:srgbClr val="002060"/>
                </a:solidFill>
              </a:rPr>
              <a:t>Маршрут</a:t>
            </a:r>
            <a:r>
              <a:rPr lang="ru-RU" dirty="0" smtClean="0"/>
              <a:t> документа – объект, содержащий перечень подписантов, порядок и срок рассмотрения 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Управление доступом </a:t>
            </a:r>
            <a:r>
              <a:rPr lang="ru-RU" dirty="0" smtClean="0"/>
              <a:t>к объектам документа является многоуровневым: 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пользователь должен иметь прямое отношение к документу (создатель,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контролирующий или подписант); 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пользователь должен выполнять роль, обеспечивающую доступ к объектам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внутри документа (задачам, бизнес-процессам, контактам, файлам, комментариям и др.)</a:t>
            </a:r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Управление движением информации </a:t>
            </a:r>
            <a:r>
              <a:rPr lang="ru-RU" dirty="0" smtClean="0"/>
              <a:t>подразумевает оповещения по внутренней почте или </a:t>
            </a:r>
            <a:r>
              <a:rPr lang="en-US" dirty="0" smtClean="0"/>
              <a:t>e</a:t>
            </a:r>
            <a:r>
              <a:rPr lang="ru-RU" dirty="0" smtClean="0"/>
              <a:t>-</a:t>
            </a:r>
            <a:r>
              <a:rPr lang="en-US" dirty="0" smtClean="0"/>
              <a:t>mail</a:t>
            </a:r>
            <a:r>
              <a:rPr lang="ru-RU" dirty="0" smtClean="0"/>
              <a:t> создателя документа (о действиях подписантов и новых комментариях), контролирующего (о новом документе, действиях подписантов и новых комментариях) и подписантов (о новом документе). Для фиксации важной информации при изменении состояния документа добавляются </a:t>
            </a:r>
            <a:r>
              <a:rPr lang="ru-RU" i="1" cap="small" dirty="0" smtClean="0"/>
              <a:t>комментарии</a:t>
            </a:r>
            <a:endParaRPr lang="uk-UA" dirty="0"/>
          </a:p>
        </p:txBody>
      </p:sp>
      <p:pic>
        <p:nvPicPr>
          <p:cNvPr id="11" name="Рисунок 10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197859"/>
            <a:ext cx="7817771" cy="479218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Конфигурация wACM+CRM. Модуль </a:t>
            </a:r>
            <a:r>
              <a:rPr lang="ru-RU" sz="2600" b="1" i="1" dirty="0" smtClean="0">
                <a:solidFill>
                  <a:srgbClr val="C00000"/>
                </a:solidFill>
              </a:rPr>
              <a:t>Документы</a:t>
            </a:r>
            <a:endParaRPr lang="ru-RU" sz="2600" b="1" i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491793"/>
            <a:chOff x="0" y="6366207"/>
            <a:chExt cx="6491542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Модуль </a:t>
              </a:r>
              <a:r>
                <a:rPr lang="ru-RU" sz="1200" b="1" i="1" dirty="0" smtClean="0">
                  <a:solidFill>
                    <a:schemeClr val="accent6">
                      <a:lumMod val="75000"/>
                    </a:schemeClr>
                  </a:solidFill>
                </a:rPr>
                <a:t>Документы</a:t>
              </a:r>
              <a:endParaRPr lang="ru-RU" sz="120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13090" y="782332"/>
            <a:ext cx="8447148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b="1" cap="small" dirty="0" smtClean="0">
                <a:solidFill>
                  <a:srgbClr val="002060"/>
                </a:solidFill>
              </a:rPr>
              <a:t>Контент документа</a:t>
            </a:r>
            <a:r>
              <a:rPr lang="ru-RU" dirty="0" smtClean="0"/>
              <a:t>. С документом могут быть связаны файлы в произвольных форматах. Файлы хранятся на сервере, а в документе фиксируются ссылки на них </a:t>
            </a:r>
            <a:endParaRPr lang="uk-UA" dirty="0" smtClean="0"/>
          </a:p>
          <a:p>
            <a:pPr>
              <a:spcBef>
                <a:spcPts val="600"/>
              </a:spcBef>
            </a:pPr>
            <a:r>
              <a:rPr lang="ru-RU" dirty="0" smtClean="0"/>
              <a:t>Для фиксации дополнительной информации могут быть использованы </a:t>
            </a:r>
            <a:r>
              <a:rPr lang="ru-RU" i="1" cap="small" dirty="0" smtClean="0"/>
              <a:t>заметки</a:t>
            </a:r>
            <a:r>
              <a:rPr lang="ru-RU" dirty="0" smtClean="0"/>
              <a:t>. Заметки могут быть приватными (информация доступна только создателю и всем пользователям, которые находятся выше в дереве должностей и отделов) и публичными (доступны всем)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Связанные и подчиненные документы</a:t>
            </a:r>
            <a:r>
              <a:rPr lang="ru-RU" dirty="0" smtClean="0"/>
              <a:t>. Возможно установление связи документа с другими документами (с указанием приоритета) и создание подчиненных документов (из документа-родителя) 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Связанные объекты</a:t>
            </a:r>
            <a:r>
              <a:rPr lang="ru-RU" dirty="0" smtClean="0"/>
              <a:t>. В процессе работы над документом или в результате ее завершения может возникнуть необходимость проведения мероприятий, для управления которыми могут быть использованы связанные с документом объекты – </a:t>
            </a:r>
            <a:r>
              <a:rPr lang="ru-RU" i="1" cap="small" dirty="0" smtClean="0"/>
              <a:t>кейсы, инциденты, переговоры, проекты</a:t>
            </a:r>
            <a:r>
              <a:rPr lang="ru-RU" dirty="0" smtClean="0"/>
              <a:t>. Возможно проведения рассылок документов </a:t>
            </a:r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Печать документа</a:t>
            </a:r>
            <a:r>
              <a:rPr lang="ru-RU" dirty="0" smtClean="0"/>
              <a:t>. Документ может содержать шаблон для печати (выбираемый из списка шаблонов), который доступен для коррекции</a:t>
            </a:r>
            <a:endParaRPr lang="uk-UA" dirty="0" smtClean="0"/>
          </a:p>
        </p:txBody>
      </p:sp>
      <p:pic>
        <p:nvPicPr>
          <p:cNvPr id="11" name="Рисунок 10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128059"/>
            <a:ext cx="8578607" cy="479218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Конфигурация wACM+CRM</a:t>
            </a:r>
            <a:endParaRPr lang="ru-RU" sz="26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491793"/>
            <a:chOff x="0" y="6366207"/>
            <a:chExt cx="6491542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Жизненный цикл документа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68" y="681078"/>
            <a:ext cx="7168136" cy="55309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197859"/>
            <a:ext cx="8711231" cy="479218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wACM+CRM. Управление инцидентами</a:t>
            </a:r>
            <a:endParaRPr lang="ru-RU" sz="25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491793"/>
            <a:chOff x="0" y="6366207"/>
            <a:chExt cx="6491542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</a:p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Управление инцидентами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32083" y="859758"/>
            <a:ext cx="8458353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b="1" cap="all" dirty="0" smtClean="0">
                <a:solidFill>
                  <a:srgbClr val="002060"/>
                </a:solidFill>
              </a:rPr>
              <a:t>Сервис-ориентированные процессы </a:t>
            </a:r>
            <a:r>
              <a:rPr lang="ru-RU" dirty="0" smtClean="0"/>
              <a:t>связаны с обеспечением непрерывности предоставления различных сервисов как внутри организации, так и ее клиентам. Объектом управления для таких процессов является </a:t>
            </a:r>
            <a:r>
              <a:rPr lang="ru-RU" b="1" cap="small" dirty="0" smtClean="0"/>
              <a:t>инцидент</a:t>
            </a:r>
            <a:r>
              <a:rPr lang="ru-RU" dirty="0" smtClean="0"/>
              <a:t> – любое событие, которое отличается от стандартных операций предоставляемого сервиса (неисправность, сбои, ошибки и т.п</a:t>
            </a:r>
            <a:r>
              <a:rPr lang="ru-RU" b="1" dirty="0" smtClean="0"/>
              <a:t>.</a:t>
            </a:r>
            <a:r>
              <a:rPr lang="ru-RU" dirty="0" smtClean="0"/>
              <a:t>) и приводит (или может привести) к остановке предоставления услуги или к снижению ее качества </a:t>
            </a:r>
          </a:p>
          <a:p>
            <a:pPr>
              <a:spcBef>
                <a:spcPts val="1200"/>
              </a:spcBef>
            </a:pPr>
            <a:r>
              <a:rPr lang="ru-RU" b="1" cap="small" dirty="0" smtClean="0">
                <a:solidFill>
                  <a:srgbClr val="002060"/>
                </a:solidFill>
              </a:rPr>
              <a:t>Управление инцидентами </a:t>
            </a:r>
            <a:r>
              <a:rPr lang="ru-RU" dirty="0" smtClean="0"/>
              <a:t>– мероприятия, включающие:</a:t>
            </a:r>
            <a:endParaRPr lang="uk-UA" dirty="0" smtClean="0"/>
          </a:p>
          <a:p>
            <a:pPr marL="717750" indent="-285750">
              <a:spcBef>
                <a:spcPts val="600"/>
              </a:spcBef>
              <a:buFont typeface="Wingdings" pitchFamily="2" charset="2"/>
              <a:buChar char="Ø"/>
            </a:pPr>
            <a:r>
              <a:rPr lang="ru-RU" dirty="0" smtClean="0"/>
              <a:t>     </a:t>
            </a:r>
            <a:r>
              <a:rPr lang="ru-RU" i="1" dirty="0" smtClean="0"/>
              <a:t>регистрацию </a:t>
            </a:r>
            <a:r>
              <a:rPr lang="ru-RU" dirty="0" smtClean="0"/>
              <a:t>инцидента в базе данных (конечным пользователем или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   сотрудником службы поддержки);</a:t>
            </a:r>
            <a:endParaRPr lang="uk-UA" dirty="0" smtClean="0"/>
          </a:p>
          <a:p>
            <a:pPr marL="717750" indent="-285750">
              <a:spcBef>
                <a:spcPts val="600"/>
              </a:spcBef>
              <a:buFont typeface="Wingdings" pitchFamily="2" charset="2"/>
              <a:buChar char="Ø"/>
            </a:pPr>
            <a:r>
              <a:rPr lang="ru-RU" dirty="0" smtClean="0"/>
              <a:t>     </a:t>
            </a:r>
            <a:r>
              <a:rPr lang="ru-RU" i="1" dirty="0" smtClean="0"/>
              <a:t>изучение </a:t>
            </a:r>
            <a:r>
              <a:rPr lang="ru-RU" dirty="0" smtClean="0"/>
              <a:t>инцидента, классификация, определение приоритета,     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   срочности и </a:t>
            </a:r>
            <a:r>
              <a:rPr lang="ru-RU" i="1" dirty="0" smtClean="0"/>
              <a:t>назначение исполнителя </a:t>
            </a:r>
            <a:r>
              <a:rPr lang="ru-RU" dirty="0" smtClean="0"/>
              <a:t>(владельца инцидента); </a:t>
            </a:r>
            <a:endParaRPr lang="uk-UA" dirty="0" smtClean="0"/>
          </a:p>
          <a:p>
            <a:pPr marL="717750" indent="-285750">
              <a:spcBef>
                <a:spcPts val="600"/>
              </a:spcBef>
              <a:buFont typeface="Wingdings" pitchFamily="2" charset="2"/>
              <a:buChar char="Ø"/>
            </a:pPr>
            <a:r>
              <a:rPr lang="ru-RU" dirty="0" smtClean="0"/>
              <a:t>     </a:t>
            </a:r>
            <a:r>
              <a:rPr lang="ru-RU" i="1" dirty="0" smtClean="0"/>
              <a:t>эскалация</a:t>
            </a:r>
            <a:r>
              <a:rPr lang="ru-RU" dirty="0" smtClean="0"/>
              <a:t> инцидента на более высокие уровни поддержки с изменением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    приоритета и выделением необходимых ресурсов (при необходимости);</a:t>
            </a:r>
            <a:endParaRPr lang="uk-UA" dirty="0" smtClean="0"/>
          </a:p>
          <a:p>
            <a:pPr marL="717750" indent="-285750">
              <a:spcBef>
                <a:spcPts val="600"/>
              </a:spcBef>
              <a:buFont typeface="Wingdings" pitchFamily="2" charset="2"/>
              <a:buChar char="Ø"/>
            </a:pPr>
            <a:r>
              <a:rPr lang="ru-RU" dirty="0" smtClean="0"/>
              <a:t>     </a:t>
            </a:r>
            <a:r>
              <a:rPr lang="ru-RU" i="1" dirty="0" smtClean="0"/>
              <a:t>решение и закрытие</a:t>
            </a:r>
            <a:r>
              <a:rPr lang="ru-RU" dirty="0" smtClean="0"/>
              <a:t> инцидента;</a:t>
            </a:r>
            <a:endParaRPr lang="uk-UA" dirty="0" smtClean="0"/>
          </a:p>
          <a:p>
            <a:pPr marL="717750" indent="-285750">
              <a:spcBef>
                <a:spcPts val="600"/>
              </a:spcBef>
              <a:buFont typeface="Wingdings" pitchFamily="2" charset="2"/>
              <a:buChar char="Ø"/>
            </a:pPr>
            <a:r>
              <a:rPr lang="ru-RU" dirty="0" smtClean="0"/>
              <a:t>     </a:t>
            </a:r>
            <a:r>
              <a:rPr lang="ru-RU" i="1" dirty="0" smtClean="0"/>
              <a:t>мониторинг жизненного цикла </a:t>
            </a:r>
            <a:r>
              <a:rPr lang="ru-RU" dirty="0" smtClean="0"/>
              <a:t>инцидента и коммуникации –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    информирование конечного пользователя и участников о состоянии</a:t>
            </a:r>
            <a:endParaRPr lang="uk-UA" dirty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50" y="197859"/>
            <a:ext cx="8145838" cy="479218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wACM+CRM. Модуль </a:t>
            </a:r>
            <a:r>
              <a:rPr lang="ru-RU" sz="2500" b="1" i="1" dirty="0" smtClean="0">
                <a:solidFill>
                  <a:srgbClr val="C00000"/>
                </a:solidFill>
              </a:rPr>
              <a:t>Инциденты</a:t>
            </a:r>
            <a:endParaRPr lang="ru-RU" sz="2500" b="1" i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491793"/>
            <a:chOff x="0" y="6366207"/>
            <a:chExt cx="6491542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Модуль </a:t>
              </a:r>
              <a:r>
                <a:rPr lang="ru-RU" sz="1200" b="1" i="1" dirty="0" smtClean="0">
                  <a:solidFill>
                    <a:schemeClr val="accent6">
                      <a:lumMod val="75000"/>
                    </a:schemeClr>
                  </a:solidFill>
                </a:rPr>
                <a:t>Инциденты</a:t>
              </a:r>
              <a:endParaRPr lang="ru-RU" sz="120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18956" y="782978"/>
            <a:ext cx="8313362" cy="51783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Модуль </a:t>
            </a:r>
            <a:r>
              <a:rPr lang="ru-RU" b="1" cap="small" dirty="0" smtClean="0"/>
              <a:t>Инциденты</a:t>
            </a:r>
            <a:r>
              <a:rPr lang="ru-RU" dirty="0" smtClean="0"/>
              <a:t> предназначен для управления обращениями в сервисную службу с целью обеспечения непрерывности предоставляемого сервиса и предусматривает:</a:t>
            </a:r>
            <a:endParaRPr lang="uk-UA" dirty="0" smtClean="0"/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 </a:t>
            </a:r>
            <a:r>
              <a:rPr lang="ru-RU" b="1" cap="small" dirty="0" smtClean="0"/>
              <a:t>управление жизненным циклом инцидента </a:t>
            </a:r>
            <a:r>
              <a:rPr lang="ru-RU" dirty="0" smtClean="0"/>
              <a:t>(от его регистрации, изучения,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классификации и определения исполнителя до решения и закрытия);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</a:t>
            </a:r>
            <a:r>
              <a:rPr lang="ru-RU" b="1" cap="small" dirty="0"/>
              <a:t>управление доступом к инцидентам</a:t>
            </a:r>
            <a:r>
              <a:rPr lang="ru-RU" dirty="0" smtClean="0"/>
              <a:t>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</a:t>
            </a:r>
            <a:r>
              <a:rPr lang="ru-RU" b="1" cap="small" dirty="0"/>
              <a:t>управление движением информации</a:t>
            </a:r>
            <a:r>
              <a:rPr lang="ru-RU" dirty="0" smtClean="0"/>
              <a:t>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</a:t>
            </a:r>
            <a:r>
              <a:rPr lang="ru-RU" b="1" cap="small" dirty="0"/>
              <a:t>мониторинг состояния инцидентов</a:t>
            </a:r>
            <a:r>
              <a:rPr lang="ru-RU" dirty="0" smtClean="0"/>
              <a:t>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контроль времени решения инцидента;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быстрый контекстный поиск по содержимому карточки инцидента;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расширенный поиск с использованием произвольных атрибутов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инцидента;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формирование отчетности (состояние инцидентов, динамика поступления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и решения, реестр инцидентов и др.). </a:t>
            </a:r>
          </a:p>
          <a:p>
            <a:pPr>
              <a:spcBef>
                <a:spcPts val="600"/>
              </a:spcBef>
            </a:pPr>
            <a:r>
              <a:rPr lang="ru-RU" dirty="0" smtClean="0"/>
              <a:t>У инцидента есть </a:t>
            </a:r>
            <a:r>
              <a:rPr lang="ru-RU" b="1" cap="small" dirty="0" smtClean="0"/>
              <a:t>создатель</a:t>
            </a:r>
            <a:r>
              <a:rPr lang="ru-RU" dirty="0" smtClean="0"/>
              <a:t> и </a:t>
            </a:r>
            <a:r>
              <a:rPr lang="ru-RU" b="1" cap="small" dirty="0"/>
              <a:t>контролирующий</a:t>
            </a:r>
            <a:r>
              <a:rPr lang="ru-RU" dirty="0" smtClean="0"/>
              <a:t>, а также </a:t>
            </a:r>
            <a:r>
              <a:rPr lang="ru-RU" b="1" cap="small" dirty="0" smtClean="0"/>
              <a:t>владельцы</a:t>
            </a:r>
            <a:r>
              <a:rPr lang="ru-RU" dirty="0" smtClean="0"/>
              <a:t> – пользователи, к которым инцидент попадает в процессе его решения</a:t>
            </a:r>
            <a:endParaRPr lang="uk-UA" dirty="0" smtClean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50" y="197859"/>
            <a:ext cx="8145838" cy="479218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wACM+CRM. Модуль </a:t>
            </a:r>
            <a:r>
              <a:rPr lang="ru-RU" sz="2500" b="1" i="1" dirty="0" smtClean="0">
                <a:solidFill>
                  <a:srgbClr val="C00000"/>
                </a:solidFill>
              </a:rPr>
              <a:t>Инциденты</a:t>
            </a:r>
            <a:endParaRPr lang="ru-RU" sz="2500" b="1" i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491793"/>
            <a:chOff x="0" y="6366207"/>
            <a:chExt cx="6491542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Модуль </a:t>
              </a:r>
              <a:r>
                <a:rPr lang="ru-RU" sz="1200" b="1" i="1" dirty="0" smtClean="0">
                  <a:solidFill>
                    <a:schemeClr val="accent6">
                      <a:lumMod val="75000"/>
                    </a:schemeClr>
                  </a:solidFill>
                </a:rPr>
                <a:t>Инциденты</a:t>
              </a:r>
              <a:endParaRPr lang="ru-RU" sz="120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18956" y="838818"/>
            <a:ext cx="8096977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small" dirty="0" smtClean="0">
                <a:solidFill>
                  <a:srgbClr val="002060"/>
                </a:solidFill>
              </a:rPr>
              <a:t>Контент инцидента</a:t>
            </a:r>
            <a:r>
              <a:rPr lang="ru-RU" dirty="0" smtClean="0"/>
              <a:t>. В карточке инцидента приводится его содержание и заключение, а также фиксируются </a:t>
            </a:r>
            <a:r>
              <a:rPr lang="ru-RU" i="1" cap="small" dirty="0" smtClean="0"/>
              <a:t>комментарии</a:t>
            </a:r>
            <a:r>
              <a:rPr lang="ru-RU" dirty="0" smtClean="0"/>
              <a:t> пользователей. С инцидентом могут быть связаны файлы в произвольных форматах. Для фиксации дополнительной информации могут быть использованы </a:t>
            </a:r>
            <a:r>
              <a:rPr lang="ru-RU" i="1" cap="small" dirty="0" smtClean="0"/>
              <a:t>заметки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Подчиненные инциденты </a:t>
            </a:r>
            <a:r>
              <a:rPr lang="ru-RU" dirty="0" smtClean="0"/>
              <a:t>создаются для решения дополнительных задач, возникающих в процессе решения инцидента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Связанные объекты</a:t>
            </a:r>
            <a:r>
              <a:rPr lang="ru-RU" dirty="0" smtClean="0"/>
              <a:t>. В процессе работы над инцидентом или в результате ее завершения может возникнуть необходимость проведения мероприятий, для управления которыми могут быть использованы связанные с инцидентом объекты – </a:t>
            </a:r>
            <a:r>
              <a:rPr lang="ru-RU" i="1" cap="small" dirty="0"/>
              <a:t>кейсы, переговоры, документы, </a:t>
            </a:r>
            <a:r>
              <a:rPr lang="ru-RU" i="1" cap="small" dirty="0" smtClean="0"/>
              <a:t>проекты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Управление движением информации </a:t>
            </a:r>
            <a:r>
              <a:rPr lang="ru-RU" dirty="0" smtClean="0"/>
              <a:t>подразумевает оповещения по внутренней почте или </a:t>
            </a:r>
            <a:r>
              <a:rPr lang="en-US" dirty="0" smtClean="0"/>
              <a:t>e</a:t>
            </a:r>
            <a:r>
              <a:rPr lang="ru-RU" dirty="0" smtClean="0"/>
              <a:t>-</a:t>
            </a:r>
            <a:r>
              <a:rPr lang="en-US" dirty="0" smtClean="0"/>
              <a:t>mail</a:t>
            </a:r>
            <a:r>
              <a:rPr lang="ru-RU" dirty="0" smtClean="0"/>
              <a:t> создателя инцидента (о новых комментариях, изменениях состояния инцидента, его переназначениях и принятом решении), контролирующего (о новом инциденте и новых комментариях) и владельцев </a:t>
            </a:r>
          </a:p>
          <a:p>
            <a:r>
              <a:rPr lang="ru-RU" dirty="0" smtClean="0"/>
              <a:t>(о новом инциденте)</a:t>
            </a:r>
            <a:endParaRPr lang="uk-UA" dirty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50" y="197859"/>
            <a:ext cx="8145838" cy="376144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wACM+CRM. Модуль </a:t>
            </a:r>
            <a:r>
              <a:rPr lang="ru-RU" sz="2500" b="1" i="1" dirty="0" smtClean="0">
                <a:solidFill>
                  <a:srgbClr val="C00000"/>
                </a:solidFill>
              </a:rPr>
              <a:t>Инциденты</a:t>
            </a:r>
            <a:endParaRPr lang="ru-RU" sz="2500" b="1" i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491793"/>
            <a:chOff x="0" y="6366207"/>
            <a:chExt cx="6491542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Модуль </a:t>
              </a:r>
              <a:r>
                <a:rPr lang="ru-RU" sz="1200" b="1" i="1" dirty="0" smtClean="0">
                  <a:solidFill>
                    <a:schemeClr val="accent6">
                      <a:lumMod val="75000"/>
                    </a:schemeClr>
                  </a:solidFill>
                </a:rPr>
                <a:t>Инциденты</a:t>
              </a:r>
              <a:endParaRPr lang="ru-RU" sz="120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18956" y="696216"/>
            <a:ext cx="831336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small" dirty="0" smtClean="0">
                <a:solidFill>
                  <a:srgbClr val="002060"/>
                </a:solidFill>
              </a:rPr>
              <a:t>Управление доступом </a:t>
            </a:r>
            <a:r>
              <a:rPr lang="ru-RU" dirty="0" smtClean="0"/>
              <a:t>к объектам инцидента является многоуровневым: 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пользователь должен иметь прямое отношение к инциденту (создатель,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контролирующий или владелец); 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у пользователя должны быть права доступа к объектам вообще (это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касается кейсов, переговоров, документов и проектов.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Маршрутизация инцидента</a:t>
            </a:r>
            <a:r>
              <a:rPr lang="ru-RU" dirty="0" smtClean="0"/>
              <a:t>. Инцидент связан с поддерживаемым продуктом (услугой), с которым связаны </a:t>
            </a:r>
            <a:r>
              <a:rPr lang="ru-RU" b="1" cap="small" dirty="0" smtClean="0"/>
              <a:t>владелец </a:t>
            </a:r>
            <a:r>
              <a:rPr lang="ru-RU" dirty="0" smtClean="0"/>
              <a:t>(к которому автоматически попадает новый инцидент) и </a:t>
            </a:r>
            <a:r>
              <a:rPr lang="ru-RU" b="1" cap="small" dirty="0"/>
              <a:t>контролирующий</a:t>
            </a:r>
            <a:r>
              <a:rPr lang="ru-RU" i="1" dirty="0" smtClean="0"/>
              <a:t> 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История инцидента и мониторинг исполнения</a:t>
            </a:r>
            <a:r>
              <a:rPr lang="ru-RU" dirty="0" smtClean="0"/>
              <a:t>. Для фиксации фазы исполнения инцидента используются его </a:t>
            </a:r>
            <a:r>
              <a:rPr lang="ru-RU" i="1" dirty="0" smtClean="0"/>
              <a:t>состояния</a:t>
            </a:r>
            <a:r>
              <a:rPr lang="ru-RU" dirty="0" smtClean="0"/>
              <a:t>. Изменение состояния инцидента и фиксация принятых решений производится путем создания комментариев, в содержании которых приводится необходимая информация для всех участников процесса решения инцидента 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Контроль регламента</a:t>
            </a:r>
            <a:r>
              <a:rPr lang="ru-RU" dirty="0" smtClean="0"/>
              <a:t>. Возможен контроль на соответствие регламенту времени нахождения инцидента на определенном этапе, а также времени, затраченным каждым исполнителем и других параметров</a:t>
            </a:r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323" y="87408"/>
            <a:ext cx="8145838" cy="479218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</a:t>
            </a:r>
            <a:endParaRPr lang="ru-RU" sz="2500" b="1" i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439621"/>
            <a:ext cx="6491542" cy="418379"/>
            <a:chOff x="0" y="6439621"/>
            <a:chExt cx="6491542" cy="418379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439621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</a:p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Жизненный цикл инцидента</a:t>
              </a:r>
              <a:endParaRPr lang="ru-RU" sz="120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817" y="566626"/>
            <a:ext cx="7604326" cy="57995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135039"/>
            <a:ext cx="8711231" cy="479218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wACM+CRM. Проектный менеджмент</a:t>
            </a:r>
            <a:endParaRPr lang="ru-RU" sz="25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491793"/>
            <a:chOff x="0" y="6366207"/>
            <a:chExt cx="6491542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</a:p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Проектный менеджмент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18956" y="622438"/>
            <a:ext cx="8313362" cy="537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b="1" cap="small" dirty="0" smtClean="0">
                <a:solidFill>
                  <a:srgbClr val="002060"/>
                </a:solidFill>
              </a:rPr>
              <a:t>Проект</a:t>
            </a:r>
            <a:r>
              <a:rPr lang="ru-RU" dirty="0" smtClean="0"/>
              <a:t> – временное предприятие, предназначенное для создания уникальных продуктов, услуг или получения запланированных результатов. Проектное управления предполагает постановку целей, наличие плана, контроль времени выполнения и бюджета, минимизацию рисков и управление изменениями</a:t>
            </a:r>
          </a:p>
          <a:p>
            <a:pPr>
              <a:spcBef>
                <a:spcPts val="600"/>
              </a:spcBef>
            </a:pPr>
            <a:r>
              <a:rPr lang="ru-RU" b="1" cap="all" dirty="0" smtClean="0">
                <a:solidFill>
                  <a:srgbClr val="002060"/>
                </a:solidFill>
              </a:rPr>
              <a:t>Проектно-ориентированный бизнес </a:t>
            </a:r>
            <a:r>
              <a:rPr lang="ru-RU" dirty="0" smtClean="0"/>
              <a:t>характеризуется: </a:t>
            </a:r>
            <a:endParaRPr lang="uk-UA" dirty="0" smtClean="0"/>
          </a:p>
          <a:p>
            <a:pPr marL="432000">
              <a:spcBef>
                <a:spcPts val="300"/>
              </a:spcBef>
              <a:buFont typeface="Arial" pitchFamily="34" charset="0"/>
              <a:buChar char="•"/>
            </a:pPr>
            <a:r>
              <a:rPr lang="ru-RU" dirty="0" smtClean="0"/>
              <a:t>     высокой степенью персонализации работ "под клиента";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значительной зависимостью успеха проектов от действий заказчика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(предполагается совместная работа с участием персонала заказчика); 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изменениями хода реализации проектов в соответствии с изменениями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условий и промежуточными результатами;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необходимостью обеспечения эффективных коммуникаций, координации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работ и использования базы знаний; 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необходимостью эффективного использования рабочего времени</a:t>
            </a:r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спецификой бюджетирования, планирования, биллинга, начисления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зарплаты, контроля и учета; 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географической удаленностью заказчиков и соисполнителей,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использованием дистанционной работы</a:t>
            </a:r>
            <a:endParaRPr lang="uk-UA" dirty="0" smtClean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135039"/>
            <a:ext cx="8711231" cy="479218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wACM+CRM. Модуль </a:t>
            </a:r>
            <a:r>
              <a:rPr lang="ru-RU" sz="2500" b="1" i="1" dirty="0" smtClean="0">
                <a:solidFill>
                  <a:srgbClr val="C00000"/>
                </a:solidFill>
              </a:rPr>
              <a:t>Проекты</a:t>
            </a:r>
            <a:endParaRPr lang="ru-RU" sz="2500" b="1" i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491793"/>
            <a:chOff x="0" y="6366207"/>
            <a:chExt cx="6491542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</a:p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Модуль </a:t>
              </a:r>
              <a:r>
                <a:rPr lang="ru-RU" sz="1200" b="1" i="1" dirty="0" smtClean="0">
                  <a:solidFill>
                    <a:schemeClr val="accent6">
                      <a:lumMod val="75000"/>
                    </a:schemeClr>
                  </a:solidFill>
                </a:rPr>
                <a:t>Проекты</a:t>
              </a:r>
              <a:endParaRPr lang="ru-RU" sz="120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53715" y="709200"/>
            <a:ext cx="861019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Модуль </a:t>
            </a:r>
            <a:r>
              <a:rPr lang="ru-RU" b="1" cap="small" dirty="0" smtClean="0"/>
              <a:t>Проекты</a:t>
            </a:r>
            <a:r>
              <a:rPr lang="ru-RU" dirty="0" smtClean="0"/>
              <a:t> предназначен для управления </a:t>
            </a:r>
            <a:r>
              <a:rPr lang="ru-RU" b="1" cap="all" dirty="0" smtClean="0">
                <a:solidFill>
                  <a:srgbClr val="002060"/>
                </a:solidFill>
              </a:rPr>
              <a:t>проектно-ориентированными процессами</a:t>
            </a:r>
            <a:r>
              <a:rPr lang="ru-RU" dirty="0" smtClean="0"/>
              <a:t> и обеспечивает:</a:t>
            </a:r>
            <a:endParaRPr lang="uk-UA" dirty="0" smtClean="0"/>
          </a:p>
          <a:p>
            <a:pPr marL="717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i="1" dirty="0" smtClean="0">
                <a:solidFill>
                  <a:srgbClr val="002060"/>
                </a:solidFill>
              </a:rPr>
              <a:t> </a:t>
            </a:r>
            <a:r>
              <a:rPr lang="ru-RU" b="1" cap="small" dirty="0" smtClean="0">
                <a:solidFill>
                  <a:srgbClr val="002060"/>
                </a:solidFill>
              </a:rPr>
              <a:t>управление интеграцией проекта </a:t>
            </a:r>
            <a:r>
              <a:rPr lang="ru-RU" dirty="0" smtClean="0"/>
              <a:t>– формирование проектных документов,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    мониторинг и управление работами;</a:t>
            </a:r>
            <a:endParaRPr lang="uk-UA" dirty="0" smtClean="0"/>
          </a:p>
          <a:p>
            <a:pPr marL="717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i="1" dirty="0" smtClean="0"/>
              <a:t> </a:t>
            </a:r>
            <a:r>
              <a:rPr lang="ru-RU" b="1" cap="small" dirty="0" smtClean="0">
                <a:solidFill>
                  <a:srgbClr val="002060"/>
                </a:solidFill>
              </a:rPr>
              <a:t>управление </a:t>
            </a:r>
            <a:r>
              <a:rPr lang="ru-RU" b="1" cap="small" dirty="0">
                <a:solidFill>
                  <a:srgbClr val="002060"/>
                </a:solidFill>
              </a:rPr>
              <a:t>содержанием проекта </a:t>
            </a:r>
            <a:r>
              <a:rPr lang="ru-RU" dirty="0" smtClean="0"/>
              <a:t>– создание иерархической структуры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    этапов и работ проекта;</a:t>
            </a:r>
            <a:endParaRPr lang="uk-UA" dirty="0" smtClean="0"/>
          </a:p>
          <a:p>
            <a:pPr marL="717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i="1" dirty="0" smtClean="0">
                <a:solidFill>
                  <a:srgbClr val="002060"/>
                </a:solidFill>
              </a:rPr>
              <a:t> </a:t>
            </a:r>
            <a:r>
              <a:rPr lang="ru-RU" b="1" cap="small" dirty="0" smtClean="0">
                <a:solidFill>
                  <a:srgbClr val="002060"/>
                </a:solidFill>
              </a:rPr>
              <a:t>управление </a:t>
            </a:r>
            <a:r>
              <a:rPr lang="ru-RU" b="1" cap="small" dirty="0">
                <a:solidFill>
                  <a:srgbClr val="002060"/>
                </a:solidFill>
              </a:rPr>
              <a:t>сроками проекта </a:t>
            </a:r>
            <a:r>
              <a:rPr lang="ru-RU" dirty="0" smtClean="0"/>
              <a:t>– определение состава работ, их взаимосвязи и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    длительности, построение сетевых графиков и диаграмм Гантта;</a:t>
            </a:r>
            <a:endParaRPr lang="uk-UA" dirty="0" smtClean="0"/>
          </a:p>
          <a:p>
            <a:pPr marL="717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i="1" dirty="0" smtClean="0">
                <a:solidFill>
                  <a:srgbClr val="002060"/>
                </a:solidFill>
              </a:rPr>
              <a:t>  </a:t>
            </a:r>
            <a:r>
              <a:rPr lang="ru-RU" b="1" cap="small" dirty="0" smtClean="0">
                <a:solidFill>
                  <a:srgbClr val="002060"/>
                </a:solidFill>
              </a:rPr>
              <a:t>управление </a:t>
            </a:r>
            <a:r>
              <a:rPr lang="ru-RU" b="1" cap="small" dirty="0">
                <a:solidFill>
                  <a:srgbClr val="002060"/>
                </a:solidFill>
              </a:rPr>
              <a:t>стоимостью и бюджетом проекта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smtClean="0"/>
              <a:t>– формирование и контроль </a:t>
            </a:r>
          </a:p>
          <a:p>
            <a:pPr marL="432000"/>
            <a:r>
              <a:rPr lang="ru-RU" dirty="0" smtClean="0"/>
              <a:t>           бюджета проекта и движения денежных средств (Cash Flow),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    себестоимости работ и используемых ресурсов; </a:t>
            </a:r>
            <a:endParaRPr lang="uk-UA" dirty="0" smtClean="0"/>
          </a:p>
          <a:p>
            <a:pPr marL="717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i="1" dirty="0" smtClean="0"/>
              <a:t> </a:t>
            </a:r>
            <a:r>
              <a:rPr lang="ru-RU" b="1" cap="small" dirty="0">
                <a:solidFill>
                  <a:srgbClr val="002060"/>
                </a:solidFill>
              </a:rPr>
              <a:t>управление ресурсами проекта </a:t>
            </a:r>
            <a:r>
              <a:rPr lang="ru-RU" dirty="0" smtClean="0"/>
              <a:t>– назначение исполнителей с учетом их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    профессиональных навыков и уровня, диаграммы загрузки исполнителей,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    начисление денег по работам с использованием тарифов;</a:t>
            </a:r>
            <a:endParaRPr lang="uk-UA" dirty="0" smtClean="0"/>
          </a:p>
          <a:p>
            <a:pPr marL="717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b="1" cap="small" dirty="0" smtClean="0">
                <a:solidFill>
                  <a:srgbClr val="002060"/>
                </a:solidFill>
              </a:rPr>
              <a:t> управление </a:t>
            </a:r>
            <a:r>
              <a:rPr lang="ru-RU" b="1" cap="small" dirty="0">
                <a:solidFill>
                  <a:srgbClr val="002060"/>
                </a:solidFill>
              </a:rPr>
              <a:t>коммуникациями проекта </a:t>
            </a:r>
            <a:r>
              <a:rPr lang="ru-RU" dirty="0" smtClean="0"/>
              <a:t>– распространение информации и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    документов, отчетности по исполнению проекта, разграничение прав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    доступа к информации </a:t>
            </a:r>
            <a:endParaRPr lang="uk-UA" dirty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135039"/>
            <a:ext cx="8711231" cy="479218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wACM+CRM. Модуль </a:t>
            </a:r>
            <a:r>
              <a:rPr lang="ru-RU" sz="2500" b="1" i="1" dirty="0" smtClean="0">
                <a:solidFill>
                  <a:srgbClr val="C00000"/>
                </a:solidFill>
              </a:rPr>
              <a:t>Проекты</a:t>
            </a:r>
            <a:endParaRPr lang="ru-RU" sz="2500" b="1" i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13892" y="769018"/>
            <a:ext cx="817635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small" dirty="0" smtClean="0">
                <a:solidFill>
                  <a:srgbClr val="002060"/>
                </a:solidFill>
              </a:rPr>
              <a:t>Команда проекта</a:t>
            </a:r>
            <a:r>
              <a:rPr lang="ru-RU" i="1" dirty="0" smtClean="0"/>
              <a:t>. </a:t>
            </a:r>
            <a:r>
              <a:rPr lang="ru-RU" dirty="0" smtClean="0"/>
              <a:t>У проекта есть </a:t>
            </a:r>
            <a:r>
              <a:rPr lang="ru-RU" b="1" cap="small" dirty="0" smtClean="0"/>
              <a:t>руководитель</a:t>
            </a:r>
            <a:r>
              <a:rPr lang="ru-RU" i="1" dirty="0" smtClean="0"/>
              <a:t> </a:t>
            </a:r>
            <a:r>
              <a:rPr lang="ru-RU" dirty="0" smtClean="0"/>
              <a:t>и </a:t>
            </a:r>
            <a:r>
              <a:rPr lang="ru-RU" b="1" cap="small" dirty="0"/>
              <a:t>команда</a:t>
            </a:r>
            <a:r>
              <a:rPr lang="ru-RU" dirty="0" smtClean="0"/>
              <a:t> – пользователи, подключаемые к выполнению работ по проекту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Задачи проекта</a:t>
            </a:r>
            <a:r>
              <a:rPr lang="ru-RU" i="1" dirty="0" smtClean="0"/>
              <a:t>. </a:t>
            </a:r>
            <a:r>
              <a:rPr lang="ru-RU" dirty="0" smtClean="0"/>
              <a:t>Проект содержит </a:t>
            </a:r>
            <a:r>
              <a:rPr lang="ru-RU" i="1" dirty="0" smtClean="0"/>
              <a:t>иерархический список задач </a:t>
            </a:r>
            <a:r>
              <a:rPr lang="ru-RU" dirty="0" smtClean="0"/>
              <a:t>(выполняемых работ). Каждая задача имеет планируемые длительность, дата и время начала и окончания, текущее состояние. </a:t>
            </a:r>
          </a:p>
          <a:p>
            <a:r>
              <a:rPr lang="ru-RU" dirty="0" smtClean="0"/>
              <a:t>В задаче устанавливаются ее связи с другими задачами, а также может быть указано ее нахождение на критическом пути. Задача с нулевой длительностью используется в качестве </a:t>
            </a:r>
            <a:r>
              <a:rPr lang="ru-RU" i="1" dirty="0" smtClean="0"/>
              <a:t>контрольной точки</a:t>
            </a:r>
            <a:r>
              <a:rPr lang="ru-RU" dirty="0" smtClean="0"/>
              <a:t>. </a:t>
            </a:r>
          </a:p>
          <a:p>
            <a:r>
              <a:rPr lang="ru-RU" dirty="0" smtClean="0"/>
              <a:t>С задачей в проекте связаны ресурсы – исполнитель, рабочее место и оборудование. Задача может иметь свою цену для заказчика и стоимость для исполнителя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Схема проекта</a:t>
            </a:r>
            <a:r>
              <a:rPr lang="ru-RU" i="1" dirty="0" smtClean="0"/>
              <a:t>. </a:t>
            </a:r>
            <a:r>
              <a:rPr lang="ru-RU" dirty="0" smtClean="0"/>
              <a:t>Предназначена для формирования расписания проекта с использованием метода критического пути, предполагающего отсутствие ограничений на ресурсы.  Учитывается принцип формирования расписания ("сроки от начала" или "сроки от конца"), планируемые даты начала и конца проекта и графики загрузки ресурсов</a:t>
            </a:r>
            <a:endParaRPr lang="uk-UA" dirty="0" smtClean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668943" y="6366207"/>
            <a:ext cx="382259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Конфигурация 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wACM+CRM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 Системы 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wBsuite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Модуль </a:t>
            </a:r>
            <a:r>
              <a:rPr lang="ru-RU" sz="1200" b="1" i="1" dirty="0" smtClean="0">
                <a:solidFill>
                  <a:schemeClr val="accent6">
                    <a:lumMod val="75000"/>
                  </a:schemeClr>
                </a:solidFill>
              </a:rPr>
              <a:t>Проекты</a:t>
            </a:r>
            <a:endParaRPr lang="ru-RU" sz="12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135039"/>
            <a:ext cx="8711231" cy="479218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wACM+CRM. Модуль </a:t>
            </a:r>
            <a:r>
              <a:rPr lang="ru-RU" sz="2500" b="1" i="1" dirty="0" smtClean="0">
                <a:solidFill>
                  <a:srgbClr val="C00000"/>
                </a:solidFill>
              </a:rPr>
              <a:t>Проекты</a:t>
            </a:r>
            <a:endParaRPr lang="ru-RU" sz="2500" b="1" i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491793"/>
            <a:chOff x="0" y="6366207"/>
            <a:chExt cx="6491542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Базовая 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Модуль </a:t>
              </a:r>
              <a:r>
                <a:rPr lang="ru-RU" sz="1200" b="1" i="1" dirty="0" smtClean="0">
                  <a:solidFill>
                    <a:schemeClr val="accent6">
                      <a:lumMod val="75000"/>
                    </a:schemeClr>
                  </a:solidFill>
                </a:rPr>
                <a:t>Проекты</a:t>
              </a:r>
              <a:endParaRPr lang="ru-RU" sz="120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53716" y="608478"/>
            <a:ext cx="8425044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small" dirty="0" smtClean="0">
                <a:solidFill>
                  <a:srgbClr val="002060"/>
                </a:solidFill>
              </a:rPr>
              <a:t>Диаграммы Гантта</a:t>
            </a:r>
            <a:r>
              <a:rPr lang="ru-RU" dirty="0" smtClean="0"/>
              <a:t>. Формируются автоматически в соответствии с расписанием проекта по этапам и работам, персонам или рабочим местам проекта. На диаграмме выделяются контрольные точки и работы критического пути, связи между работами, а также назначенные ресурсы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Управление доступом </a:t>
            </a:r>
            <a:r>
              <a:rPr lang="ru-RU" dirty="0" smtClean="0"/>
              <a:t>к объектам проекта является многоуровневым: 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пользователь должен иметь прямое отношение к проекту (руководитель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или член команды проекта); 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пользователь должен выполнять роль, обеспечивающую доступ к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внутренним объектам проекта (задачам, схеме, свойствам, файлам,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комментариям и др.)</a:t>
            </a:r>
            <a:endParaRPr lang="uk-UA" dirty="0" smtClean="0"/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Контент проекта</a:t>
            </a:r>
            <a:r>
              <a:rPr lang="ru-RU" dirty="0" smtClean="0"/>
              <a:t>. С проектом может быть связаны файлы в произвольных форматах. Для фиксации дополнительной информации членами команды проекта могут быть использованы </a:t>
            </a:r>
            <a:r>
              <a:rPr lang="ru-RU" i="1" cap="small" dirty="0" smtClean="0"/>
              <a:t>заметки</a:t>
            </a:r>
            <a:endParaRPr lang="ru-RU" cap="small" dirty="0" smtClean="0"/>
          </a:p>
          <a:p>
            <a:pPr>
              <a:spcBef>
                <a:spcPts val="12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Связанные объекты</a:t>
            </a:r>
            <a:r>
              <a:rPr lang="ru-RU" dirty="0" smtClean="0"/>
              <a:t>. В процессе или в результате исполнения проекта может возникнуть необходимость проведения мероприятий, для управления которыми могут быть использованы связанные с проектом объекты – </a:t>
            </a:r>
            <a:r>
              <a:rPr lang="ru-RU" i="1" cap="small" dirty="0"/>
              <a:t>документы, инциденты, переговоры, продажи и закупки, рассылки</a:t>
            </a:r>
            <a:endParaRPr lang="uk-UA" i="1" cap="small" dirty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135039"/>
            <a:ext cx="8711231" cy="479218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wACM+CRM. Модуль </a:t>
            </a:r>
            <a:r>
              <a:rPr lang="ru-RU" sz="2500" b="1" i="1" dirty="0" smtClean="0">
                <a:solidFill>
                  <a:srgbClr val="C00000"/>
                </a:solidFill>
              </a:rPr>
              <a:t>Проекты</a:t>
            </a:r>
            <a:endParaRPr lang="ru-RU" sz="2500" b="1" i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53716" y="985398"/>
            <a:ext cx="8425044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small" dirty="0" smtClean="0">
                <a:solidFill>
                  <a:srgbClr val="002060"/>
                </a:solidFill>
              </a:rPr>
              <a:t>Совместная работа и коммуникации</a:t>
            </a:r>
            <a:r>
              <a:rPr lang="ru-RU" dirty="0" smtClean="0"/>
              <a:t>. Для организации работы команды проекта и коммуникаций с заказчиком могут использоваться объявления, напоминания, личные сообщения, рассылки по электронной почте, корпоративный портал</a:t>
            </a:r>
            <a:endParaRPr lang="uk-UA" dirty="0" smtClean="0"/>
          </a:p>
          <a:p>
            <a:pPr>
              <a:spcBef>
                <a:spcPts val="18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История выполнения проекта</a:t>
            </a:r>
            <a:r>
              <a:rPr lang="ru-RU" dirty="0" smtClean="0"/>
              <a:t>. Для фиксации важной информации о ходе выполнения работ проекта, достижения промежуточных целей, ключевых событий и т.п., используются </a:t>
            </a:r>
            <a:r>
              <a:rPr lang="ru-RU" i="1" cap="small" dirty="0" smtClean="0"/>
              <a:t>комментарии</a:t>
            </a:r>
            <a:r>
              <a:rPr lang="ru-RU" dirty="0" smtClean="0"/>
              <a:t>, которые добавляются командой проекта. Комментарии сопровождают все изменения состояния проекта</a:t>
            </a:r>
            <a:endParaRPr lang="uk-UA" dirty="0" smtClean="0"/>
          </a:p>
          <a:p>
            <a:pPr>
              <a:spcBef>
                <a:spcPts val="18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Финансы</a:t>
            </a:r>
            <a:r>
              <a:rPr lang="ru-RU" dirty="0" smtClean="0"/>
              <a:t>. В проектах имеется возможность планирования бюджета расходов и доходов, а также фиксации связанных с ними операций оплат. Это позволяет контролировать движение денежных средств в рамках проекта (</a:t>
            </a:r>
            <a:r>
              <a:rPr lang="ru-RU" dirty="0" err="1" smtClean="0"/>
              <a:t>Cash</a:t>
            </a:r>
            <a:r>
              <a:rPr lang="ru-RU" dirty="0" smtClean="0"/>
              <a:t> </a:t>
            </a:r>
            <a:r>
              <a:rPr lang="ru-RU" dirty="0" err="1" smtClean="0"/>
              <a:t>Flow</a:t>
            </a:r>
            <a:r>
              <a:rPr lang="ru-RU" dirty="0" smtClean="0"/>
              <a:t>)</a:t>
            </a:r>
          </a:p>
          <a:p>
            <a:pPr>
              <a:spcBef>
                <a:spcPts val="18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Жизненный цикл проекта </a:t>
            </a:r>
            <a:r>
              <a:rPr lang="ru-RU" dirty="0" smtClean="0"/>
              <a:t>предусматривает несколько этапов – </a:t>
            </a:r>
            <a:r>
              <a:rPr lang="ru-RU" b="1" cap="small" dirty="0" smtClean="0">
                <a:solidFill>
                  <a:srgbClr val="002060"/>
                </a:solidFill>
              </a:rPr>
              <a:t>инициирование</a:t>
            </a:r>
            <a:r>
              <a:rPr lang="ru-RU" dirty="0" smtClean="0"/>
              <a:t>, </a:t>
            </a:r>
            <a:r>
              <a:rPr lang="ru-RU" b="1" cap="small" dirty="0">
                <a:solidFill>
                  <a:srgbClr val="002060"/>
                </a:solidFill>
              </a:rPr>
              <a:t>планирование</a:t>
            </a:r>
            <a:r>
              <a:rPr lang="ru-RU" dirty="0" smtClean="0"/>
              <a:t>, </a:t>
            </a:r>
            <a:r>
              <a:rPr lang="ru-RU" b="1" cap="small" dirty="0">
                <a:solidFill>
                  <a:srgbClr val="002060"/>
                </a:solidFill>
              </a:rPr>
              <a:t>исполнение</a:t>
            </a:r>
            <a:r>
              <a:rPr lang="ru-RU" dirty="0" smtClean="0"/>
              <a:t> и </a:t>
            </a:r>
            <a:r>
              <a:rPr lang="ru-RU" b="1" cap="small" dirty="0">
                <a:solidFill>
                  <a:srgbClr val="002060"/>
                </a:solidFill>
              </a:rPr>
              <a:t>мониторинг</a:t>
            </a:r>
            <a:r>
              <a:rPr lang="ru-RU" dirty="0" smtClean="0"/>
              <a:t>, а также его </a:t>
            </a:r>
            <a:r>
              <a:rPr lang="ru-RU" b="1" cap="small" dirty="0">
                <a:solidFill>
                  <a:srgbClr val="002060"/>
                </a:solidFill>
              </a:rPr>
              <a:t>закрытие</a:t>
            </a:r>
            <a:endParaRPr lang="uk-UA" b="1" cap="small" dirty="0">
              <a:solidFill>
                <a:srgbClr val="002060"/>
              </a:solidFill>
            </a:endParaRPr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668943" y="6366207"/>
            <a:ext cx="382259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Конфигурация 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wACM+CRM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 Системы 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wBsuite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Модуль </a:t>
            </a:r>
            <a:r>
              <a:rPr lang="ru-RU" sz="1200" b="1" i="1" dirty="0" smtClean="0">
                <a:solidFill>
                  <a:schemeClr val="accent6">
                    <a:lumMod val="75000"/>
                  </a:schemeClr>
                </a:solidFill>
              </a:rPr>
              <a:t>Проекты</a:t>
            </a:r>
            <a:endParaRPr lang="ru-RU" sz="12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135039"/>
            <a:ext cx="7740861" cy="393467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</a:t>
            </a:r>
            <a:endParaRPr lang="ru-RU" sz="2500" b="1" i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6643710"/>
            <a:ext cx="2395242" cy="2142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8943" y="6366207"/>
            <a:ext cx="382259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Конфигурация 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wACM+CRM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 Системы </a:t>
            </a:r>
            <a:r>
              <a:rPr lang="en-US" sz="1200" b="1" dirty="0" smtClean="0">
                <a:solidFill>
                  <a:schemeClr val="accent6">
                    <a:lumMod val="75000"/>
                  </a:schemeClr>
                </a:solidFill>
              </a:rPr>
              <a:t>wBsuite</a:t>
            </a:r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r>
              <a:rPr lang="ru-RU" sz="1200" b="1" dirty="0" smtClean="0">
                <a:solidFill>
                  <a:schemeClr val="accent6">
                    <a:lumMod val="75000"/>
                  </a:schemeClr>
                </a:solidFill>
              </a:rPr>
              <a:t>Жизненный цикл проекта</a:t>
            </a:r>
            <a:endParaRPr lang="ru-RU" sz="12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6" y="612377"/>
            <a:ext cx="8033743" cy="55273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135039"/>
            <a:ext cx="8711231" cy="479218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wACM+CRM. Управление переговорами</a:t>
            </a:r>
            <a:endParaRPr lang="ru-RU" sz="2500" b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491793"/>
            <a:chOff x="0" y="6366207"/>
            <a:chExt cx="6491542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</a:p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Управление переговорами</a:t>
              </a:r>
              <a:endParaRPr lang="ru-RU" sz="12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37476" y="1069158"/>
            <a:ext cx="8313362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b="1" cap="all" dirty="0" smtClean="0">
                <a:solidFill>
                  <a:srgbClr val="002060"/>
                </a:solidFill>
              </a:rPr>
              <a:t>Управление переговорами </a:t>
            </a:r>
            <a:r>
              <a:rPr lang="ru-RU" dirty="0" smtClean="0"/>
              <a:t>является процессом, который характеризуется поставленными целями, имеет жизненный цикл (этапы ведения переговоров), требует коммуникаций представителей сторон, проведения различных мероприятий (встреч, презентаций, демонстраций и т.п.), формирования документов (коммерческих предложений, договоров и др.), фиксации истории (хронология значимых событий, контактов, мнений и т.п.) </a:t>
            </a:r>
          </a:p>
          <a:p>
            <a:pPr>
              <a:spcBef>
                <a:spcPts val="600"/>
              </a:spcBef>
            </a:pPr>
            <a:r>
              <a:rPr lang="ru-RU" dirty="0" smtClean="0"/>
              <a:t>Переговорный процесс может быть длительным, в нем с обеих сторон могут быть задействовано несколько участников, имеющих различный уровень компетенции и выполняющих различные задачи, а также требовать инвестиций (как времени, так и финансов) </a:t>
            </a:r>
          </a:p>
          <a:p>
            <a:pPr>
              <a:spcBef>
                <a:spcPts val="600"/>
              </a:spcBef>
            </a:pPr>
            <a:r>
              <a:rPr lang="ru-RU" dirty="0" smtClean="0"/>
              <a:t>Результатом переговоров может быть заключение соглашения (различного характера), удовлетворяющего потребностям сторон. Переговорный процесс может завершиться безрезультатно</a:t>
            </a:r>
            <a:endParaRPr lang="uk-UA" dirty="0" smtClean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135039"/>
            <a:ext cx="8711231" cy="479218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wACM+CRM. Модуль </a:t>
            </a:r>
            <a:r>
              <a:rPr lang="ru-RU" sz="2500" b="1" i="1" dirty="0" smtClean="0">
                <a:solidFill>
                  <a:srgbClr val="C00000"/>
                </a:solidFill>
              </a:rPr>
              <a:t>Переговоры</a:t>
            </a:r>
            <a:endParaRPr lang="ru-RU" sz="2500" b="1" i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491793"/>
            <a:chOff x="0" y="6366207"/>
            <a:chExt cx="6491542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</a:p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Модуль </a:t>
              </a:r>
              <a:r>
                <a:rPr lang="ru-RU" sz="1200" b="1" i="1" dirty="0" smtClean="0">
                  <a:solidFill>
                    <a:schemeClr val="accent6">
                      <a:lumMod val="75000"/>
                    </a:schemeClr>
                  </a:solidFill>
                </a:rPr>
                <a:t>Переговоры</a:t>
              </a:r>
              <a:endParaRPr lang="ru-RU" sz="120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40316" y="727466"/>
            <a:ext cx="8536721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Модуль </a:t>
            </a:r>
            <a:r>
              <a:rPr lang="ru-RU" b="1" cap="small" dirty="0" smtClean="0"/>
              <a:t>Переговоры</a:t>
            </a:r>
            <a:r>
              <a:rPr lang="ru-RU" dirty="0" smtClean="0"/>
              <a:t> предусматривает: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создание специального объекта – </a:t>
            </a:r>
            <a:r>
              <a:rPr lang="ru-RU" b="1" cap="small" dirty="0" smtClean="0"/>
              <a:t>переговоры</a:t>
            </a:r>
            <a:r>
              <a:rPr lang="ru-RU" dirty="0" smtClean="0"/>
              <a:t>, содержащего учетную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карточку с необходимыми атрибутами, а также другие связанные объекты; 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b="1" cap="small" dirty="0" smtClean="0"/>
              <a:t>     управление жизненным циклом переговоров </a:t>
            </a:r>
            <a:r>
              <a:rPr lang="ru-RU" dirty="0" smtClean="0"/>
              <a:t>(применительно к продажам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товаров и услуг);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</a:t>
            </a:r>
            <a:r>
              <a:rPr lang="ru-RU" b="1" cap="small" dirty="0" smtClean="0"/>
              <a:t>управление доступом к переговорам</a:t>
            </a:r>
            <a:r>
              <a:rPr lang="ru-RU" dirty="0" smtClean="0"/>
              <a:t>, логирование действий пользователей;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</a:t>
            </a:r>
            <a:r>
              <a:rPr lang="ru-RU" b="1" cap="small" dirty="0" smtClean="0"/>
              <a:t>мониторинг состояния переговоров </a:t>
            </a:r>
            <a:r>
              <a:rPr lang="ru-RU" dirty="0" smtClean="0"/>
              <a:t>на любом этапе их жизненного цикла;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хронологию ведения переговоров;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формирование задач участникам переговоров;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контекстный поиск по содержимому карточки переговоров;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расширенный поиск с использованием произвольных атрибутов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переговоров;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формирование отчетности (состояние переговоров по пользователям,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воронка продаж)</a:t>
            </a:r>
            <a:endParaRPr lang="uk-UA" dirty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135039"/>
            <a:ext cx="8711231" cy="479218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wACM+CRM. Модуль </a:t>
            </a:r>
            <a:r>
              <a:rPr lang="ru-RU" sz="2500" b="1" i="1" dirty="0" smtClean="0">
                <a:solidFill>
                  <a:srgbClr val="C00000"/>
                </a:solidFill>
              </a:rPr>
              <a:t>Переговоры</a:t>
            </a:r>
            <a:endParaRPr lang="ru-RU" sz="2500" b="1" i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491793"/>
            <a:chOff x="0" y="6366207"/>
            <a:chExt cx="6491542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</a:p>
            <a:p>
              <a:r>
                <a:rPr lang="ru-RU" sz="1200" b="1" dirty="0">
                  <a:solidFill>
                    <a:schemeClr val="accent6">
                      <a:lumMod val="75000"/>
                    </a:schemeClr>
                  </a:solidFill>
                </a:rPr>
                <a:t>,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Модуль </a:t>
              </a:r>
              <a:r>
                <a:rPr lang="ru-RU" sz="1200" b="1" i="1" dirty="0" smtClean="0">
                  <a:solidFill>
                    <a:schemeClr val="accent6">
                      <a:lumMod val="75000"/>
                    </a:schemeClr>
                  </a:solidFill>
                </a:rPr>
                <a:t>Переговоры</a:t>
              </a:r>
              <a:endParaRPr lang="ru-RU" sz="120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53716" y="720158"/>
            <a:ext cx="8313362" cy="5093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cap="small" dirty="0" smtClean="0">
                <a:solidFill>
                  <a:srgbClr val="002060"/>
                </a:solidFill>
              </a:rPr>
              <a:t>Переговоры</a:t>
            </a:r>
            <a:r>
              <a:rPr lang="ru-RU" dirty="0" smtClean="0"/>
              <a:t>, как объект, характеризуется следующими особенностями:</a:t>
            </a:r>
            <a:endParaRPr lang="uk-UA" dirty="0" smtClean="0"/>
          </a:p>
          <a:p>
            <a:r>
              <a:rPr lang="ru-RU" dirty="0" smtClean="0"/>
              <a:t>инициируются потенциальным клиентом или продавцом;</a:t>
            </a:r>
            <a:endParaRPr lang="uk-UA" dirty="0" smtClean="0"/>
          </a:p>
          <a:p>
            <a:pPr marL="432000">
              <a:spcBef>
                <a:spcPts val="1200"/>
              </a:spcBef>
              <a:buFont typeface="Arial" pitchFamily="34" charset="0"/>
              <a:buChar char="•"/>
            </a:pPr>
            <a:r>
              <a:rPr lang="ru-RU" dirty="0" smtClean="0"/>
              <a:t>     имеет цели, состояния исполнения;</a:t>
            </a:r>
            <a:endParaRPr lang="uk-UA" dirty="0" smtClean="0"/>
          </a:p>
          <a:p>
            <a:pPr marL="432000">
              <a:spcBef>
                <a:spcPts val="900"/>
              </a:spcBef>
              <a:buFont typeface="Arial" pitchFamily="34" charset="0"/>
              <a:buChar char="•"/>
            </a:pPr>
            <a:r>
              <a:rPr lang="ru-RU" dirty="0" smtClean="0"/>
              <a:t>     требует планирования коммуникаций (даты ревизии); </a:t>
            </a:r>
            <a:endParaRPr lang="uk-UA" dirty="0" smtClean="0"/>
          </a:p>
          <a:p>
            <a:pPr marL="432000">
              <a:spcBef>
                <a:spcPts val="900"/>
              </a:spcBef>
              <a:buFont typeface="Arial" pitchFamily="34" charset="0"/>
              <a:buChar char="•"/>
            </a:pPr>
            <a:r>
              <a:rPr lang="ru-RU" dirty="0" smtClean="0"/>
              <a:t>     у переговоров есть ответственный (пользователь, который создал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переговоры);</a:t>
            </a:r>
            <a:endParaRPr lang="uk-UA" dirty="0" smtClean="0"/>
          </a:p>
          <a:p>
            <a:pPr marL="432000">
              <a:spcBef>
                <a:spcPts val="900"/>
              </a:spcBef>
              <a:buFont typeface="Arial" pitchFamily="34" charset="0"/>
              <a:buChar char="•"/>
            </a:pPr>
            <a:r>
              <a:rPr lang="ru-RU" dirty="0" smtClean="0"/>
              <a:t>     ответственный за переговоры может ставить задачи для себя и других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участников переговоров (в соответствии со своими правами);</a:t>
            </a:r>
            <a:endParaRPr lang="uk-UA" dirty="0" smtClean="0"/>
          </a:p>
          <a:p>
            <a:pPr marL="432000">
              <a:spcBef>
                <a:spcPts val="900"/>
              </a:spcBef>
              <a:buFont typeface="Arial" pitchFamily="34" charset="0"/>
              <a:buChar char="•"/>
            </a:pPr>
            <a:r>
              <a:rPr lang="ru-RU" dirty="0" smtClean="0"/>
              <a:t>     использует комментарии для фиксации коммуникаций сторон (значимых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событий, контактов, мнений и т.п.), а также для изменения состояния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исполнения и установления даты ревизии;</a:t>
            </a:r>
            <a:endParaRPr lang="uk-UA" dirty="0" smtClean="0"/>
          </a:p>
          <a:p>
            <a:pPr marL="432000">
              <a:spcBef>
                <a:spcPts val="900"/>
              </a:spcBef>
              <a:buFont typeface="Arial" pitchFamily="34" charset="0"/>
              <a:buChar char="•"/>
            </a:pPr>
            <a:r>
              <a:rPr lang="ru-RU" dirty="0" smtClean="0"/>
              <a:t>     права доступа к информации и объектам переговоров определяются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ролями участников;</a:t>
            </a:r>
            <a:endParaRPr lang="uk-UA" dirty="0" smtClean="0"/>
          </a:p>
          <a:p>
            <a:pPr marL="432000">
              <a:spcBef>
                <a:spcPts val="900"/>
              </a:spcBef>
              <a:buFont typeface="Arial" pitchFamily="34" charset="0"/>
              <a:buChar char="•"/>
            </a:pPr>
            <a:r>
              <a:rPr lang="ru-RU" dirty="0" smtClean="0"/>
              <a:t>     предполагает коммуникации в рамках переговоров и логирование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событий</a:t>
            </a:r>
            <a:endParaRPr lang="uk-UA" dirty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135039"/>
            <a:ext cx="8711231" cy="479218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wACM+CRM. Модуль </a:t>
            </a:r>
            <a:r>
              <a:rPr lang="ru-RU" sz="2500" b="1" i="1" dirty="0" smtClean="0">
                <a:solidFill>
                  <a:srgbClr val="C00000"/>
                </a:solidFill>
              </a:rPr>
              <a:t>Переговоры</a:t>
            </a:r>
            <a:endParaRPr lang="ru-RU" sz="2500" b="1" i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491793"/>
            <a:chOff x="0" y="6366207"/>
            <a:chExt cx="6491542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</a:p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Модуль </a:t>
              </a:r>
              <a:r>
                <a:rPr lang="ru-RU" sz="1200" b="1" i="1" dirty="0" smtClean="0">
                  <a:solidFill>
                    <a:schemeClr val="accent6">
                      <a:lumMod val="75000"/>
                    </a:schemeClr>
                  </a:solidFill>
                </a:rPr>
                <a:t>Переговоры</a:t>
              </a:r>
              <a:endParaRPr lang="ru-RU" sz="120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53715" y="640930"/>
            <a:ext cx="8376586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b="1" cap="small" dirty="0" smtClean="0">
                <a:solidFill>
                  <a:srgbClr val="002060"/>
                </a:solidFill>
              </a:rPr>
              <a:t>Задачи переговоров</a:t>
            </a:r>
            <a:r>
              <a:rPr lang="ru-RU" i="1" dirty="0" smtClean="0"/>
              <a:t>.</a:t>
            </a:r>
            <a:r>
              <a:rPr lang="ru-RU" dirty="0" smtClean="0"/>
              <a:t> Переговоры могут содержать задачи, которые создал ответственный для себя или для других участников переговоров</a:t>
            </a:r>
          </a:p>
          <a:p>
            <a:pPr>
              <a:spcBef>
                <a:spcPts val="6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Контент переговоров</a:t>
            </a:r>
            <a:r>
              <a:rPr lang="ru-RU" dirty="0" smtClean="0"/>
              <a:t>. С переговорами могут быть связаны файлы в произвольных форматах. Для фиксации дополнительной информации используются заметки</a:t>
            </a:r>
            <a:endParaRPr lang="uk-UA" dirty="0" smtClean="0"/>
          </a:p>
          <a:p>
            <a:pPr>
              <a:spcBef>
                <a:spcPts val="6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Связанные объекты</a:t>
            </a:r>
            <a:r>
              <a:rPr lang="ru-RU" dirty="0" smtClean="0"/>
              <a:t>. В процессе ведения или в результате завершения переговоров может возникнуть необходимость создания связанных объектов – </a:t>
            </a:r>
            <a:r>
              <a:rPr lang="ru-RU" i="1" cap="small" dirty="0" smtClean="0"/>
              <a:t>инцидентов</a:t>
            </a:r>
            <a:r>
              <a:rPr lang="ru-RU" dirty="0" smtClean="0"/>
              <a:t>, </a:t>
            </a:r>
            <a:r>
              <a:rPr lang="ru-RU" i="1" cap="small" dirty="0"/>
              <a:t>документов, продаж, закупок, проекта </a:t>
            </a:r>
            <a:r>
              <a:rPr lang="ru-RU" dirty="0" smtClean="0"/>
              <a:t>или </a:t>
            </a:r>
            <a:r>
              <a:rPr lang="ru-RU" i="1" cap="small" dirty="0"/>
              <a:t>кейса</a:t>
            </a:r>
            <a:r>
              <a:rPr lang="ru-RU" dirty="0" smtClean="0"/>
              <a:t> </a:t>
            </a:r>
            <a:endParaRPr lang="uk-UA" dirty="0" smtClean="0"/>
          </a:p>
          <a:p>
            <a:pPr>
              <a:spcBef>
                <a:spcPts val="6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История ведения переговоров</a:t>
            </a:r>
            <a:r>
              <a:rPr lang="ru-RU" dirty="0" smtClean="0"/>
              <a:t>. Для фиксации важной информации о ходе переговоров используются </a:t>
            </a:r>
            <a:r>
              <a:rPr lang="ru-RU" i="1" cap="small" dirty="0"/>
              <a:t>комментарии</a:t>
            </a:r>
            <a:endParaRPr lang="uk-UA" i="1" cap="small" dirty="0"/>
          </a:p>
          <a:p>
            <a:pPr>
              <a:spcBef>
                <a:spcPts val="6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Финансы</a:t>
            </a:r>
            <a:r>
              <a:rPr lang="ru-RU" dirty="0" smtClean="0"/>
              <a:t>. Предусмотрена возможность фиксации связанных с переговорами расходов в виде операций оплат</a:t>
            </a:r>
          </a:p>
          <a:p>
            <a:pPr>
              <a:spcBef>
                <a:spcPts val="600"/>
              </a:spcBef>
            </a:pPr>
            <a:r>
              <a:rPr lang="ru-RU" b="1" cap="small" dirty="0">
                <a:solidFill>
                  <a:srgbClr val="002060"/>
                </a:solidFill>
              </a:rPr>
              <a:t>Управление доступом </a:t>
            </a:r>
            <a:r>
              <a:rPr lang="ru-RU" dirty="0" smtClean="0"/>
              <a:t>к переговорам и его объектам является многоуровневым: 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пользователь должен выполнять роль, обеспечивающую доступ к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связанным с переговорами объектам (задачам, файлам, комментариям и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 др.);</a:t>
            </a:r>
            <a:endParaRPr lang="uk-UA" dirty="0" smtClean="0"/>
          </a:p>
          <a:p>
            <a:pPr marL="43200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    пользователь имеет иерархический доступ к переговорам и задачам </a:t>
            </a:r>
          </a:p>
          <a:p>
            <a:pPr marL="432000"/>
            <a:r>
              <a:rPr lang="ru-RU" dirty="0"/>
              <a:t> </a:t>
            </a:r>
            <a:r>
              <a:rPr lang="ru-RU" dirty="0" smtClean="0"/>
              <a:t>      других пользователей согласно дереву должностей и отделов</a:t>
            </a:r>
            <a:endParaRPr lang="uk-UA" dirty="0" smtClean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94995"/>
            <a:ext cx="8711231" cy="401856"/>
          </a:xfrm>
        </p:spPr>
        <p:txBody>
          <a:bodyPr>
            <a:noAutofit/>
          </a:bodyPr>
          <a:lstStyle/>
          <a:p>
            <a:pPr algn="l"/>
            <a:r>
              <a:rPr lang="ru-RU" sz="2500" b="1" dirty="0" smtClean="0">
                <a:solidFill>
                  <a:srgbClr val="C00000"/>
                </a:solidFill>
              </a:rPr>
              <a:t>Конфигурация wACM+CRM</a:t>
            </a:r>
            <a:endParaRPr lang="ru-RU" sz="2500" b="1" i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491793"/>
            <a:chOff x="0" y="6366207"/>
            <a:chExt cx="6491542" cy="491793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36933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Конфигурация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wACM+CRM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Системы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</a:p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Жизненный цикл переговоров</a:t>
              </a:r>
              <a:endParaRPr lang="ru-RU" sz="120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39" y="593862"/>
            <a:ext cx="8409810" cy="56712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849" y="204839"/>
            <a:ext cx="8187719" cy="632778"/>
          </a:xfrm>
        </p:spPr>
        <p:txBody>
          <a:bodyPr>
            <a:noAutofit/>
          </a:bodyPr>
          <a:lstStyle/>
          <a:p>
            <a:pPr algn="l"/>
            <a:r>
              <a:rPr lang="ru-RU" sz="2600" b="1" dirty="0" smtClean="0">
                <a:solidFill>
                  <a:srgbClr val="C00000"/>
                </a:solidFill>
              </a:rPr>
              <a:t>Предоставляемые услуги</a:t>
            </a:r>
            <a:endParaRPr lang="ru-RU" sz="2600" b="1" i="1" dirty="0">
              <a:solidFill>
                <a:srgbClr val="C00000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0" y="6366207"/>
            <a:ext cx="6491542" cy="553998"/>
            <a:chOff x="0" y="6366207"/>
            <a:chExt cx="6491542" cy="553998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0" y="6643710"/>
              <a:ext cx="2395242" cy="21429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668943" y="6366207"/>
              <a:ext cx="3822599" cy="55399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Система </a:t>
              </a:r>
              <a:r>
                <a:rPr lang="en-US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wBsuite</a:t>
              </a:r>
              <a:endParaRPr lang="ru-RU" sz="1200" b="1" dirty="0" smtClean="0">
                <a:solidFill>
                  <a:schemeClr val="accent6">
                    <a:lumMod val="75000"/>
                  </a:schemeClr>
                </a:solidFill>
              </a:endParaRPr>
            </a:p>
            <a:p>
              <a:r>
                <a:rPr lang="ru-RU" sz="1200" b="1" dirty="0" smtClean="0">
                  <a:solidFill>
                    <a:schemeClr val="accent6">
                      <a:lumMod val="75000"/>
                    </a:schemeClr>
                  </a:solidFill>
                </a:rPr>
                <a:t>Услуги компании КСИКОМ</a:t>
              </a:r>
            </a:p>
            <a:p>
              <a:endParaRPr lang="ru-RU" sz="1200" b="1" i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pic>
        <p:nvPicPr>
          <p:cNvPr id="10" name="Рисунок 9" descr="xicom_logo_red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34280" y="6532768"/>
            <a:ext cx="1256157" cy="23765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5796" y="730007"/>
            <a:ext cx="843201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Компания КСИКОМ предоставляет следующие услуги:</a:t>
            </a:r>
            <a:endParaRPr lang="uk-UA" dirty="0" smtClean="0"/>
          </a:p>
          <a:p>
            <a:pPr marL="432000">
              <a:spcBef>
                <a:spcPts val="1200"/>
              </a:spcBef>
              <a:buFont typeface="Arial" pitchFamily="34" charset="0"/>
              <a:buChar char="•"/>
            </a:pPr>
            <a:r>
              <a:rPr lang="ru-RU" dirty="0" smtClean="0"/>
              <a:t>     поставка бесплатных (базовая редакция) и платных (профессиональные </a:t>
            </a:r>
          </a:p>
          <a:p>
            <a:pPr marL="432000"/>
            <a:r>
              <a:rPr lang="ru-RU" dirty="0" smtClean="0"/>
              <a:t>       редакции) модулей и конфигураций Системы </a:t>
            </a:r>
            <a:r>
              <a:rPr lang="ru-RU" b="1" dirty="0" smtClean="0"/>
              <a:t>wBsuite</a:t>
            </a:r>
            <a:r>
              <a:rPr lang="ru-RU" dirty="0" smtClean="0"/>
              <a:t>;</a:t>
            </a:r>
            <a:endParaRPr lang="uk-UA" dirty="0" smtClean="0"/>
          </a:p>
          <a:p>
            <a:pPr marL="432000">
              <a:spcBef>
                <a:spcPts val="1200"/>
              </a:spcBef>
              <a:buFont typeface="Arial" pitchFamily="34" charset="0"/>
              <a:buChar char="•"/>
            </a:pPr>
            <a:r>
              <a:rPr lang="ru-RU" dirty="0"/>
              <a:t>     </a:t>
            </a:r>
            <a:r>
              <a:rPr lang="ru-RU" dirty="0" smtClean="0"/>
              <a:t> предоставление </a:t>
            </a:r>
            <a:r>
              <a:rPr lang="en-US" dirty="0" smtClean="0"/>
              <a:t>On</a:t>
            </a:r>
            <a:r>
              <a:rPr lang="ru-RU" dirty="0" smtClean="0"/>
              <a:t>-</a:t>
            </a:r>
            <a:r>
              <a:rPr lang="en-US" dirty="0" smtClean="0"/>
              <a:t>Demand</a:t>
            </a:r>
            <a:r>
              <a:rPr lang="ru-RU" dirty="0" smtClean="0"/>
              <a:t> модулей и конфигураций Системы </a:t>
            </a:r>
            <a:r>
              <a:rPr lang="ru-RU" b="1" dirty="0" smtClean="0"/>
              <a:t>wBsuite</a:t>
            </a:r>
            <a:r>
              <a:rPr lang="ru-RU" dirty="0" smtClean="0"/>
              <a:t>;</a:t>
            </a:r>
          </a:p>
          <a:p>
            <a:pPr marL="432000">
              <a:spcBef>
                <a:spcPts val="1200"/>
              </a:spcBef>
              <a:buFont typeface="Arial" pitchFamily="34" charset="0"/>
              <a:buChar char="•"/>
            </a:pPr>
            <a:r>
              <a:rPr lang="ru-RU" dirty="0"/>
              <a:t>  </a:t>
            </a:r>
            <a:r>
              <a:rPr lang="ru-RU" dirty="0" smtClean="0"/>
              <a:t>    поставка </a:t>
            </a:r>
            <a:r>
              <a:rPr lang="ru-RU" dirty="0"/>
              <a:t>и внедрение </a:t>
            </a:r>
            <a:r>
              <a:rPr lang="en-US" dirty="0"/>
              <a:t>ERP</a:t>
            </a:r>
            <a:r>
              <a:rPr lang="ru-RU" dirty="0"/>
              <a:t>-системы </a:t>
            </a:r>
            <a:r>
              <a:rPr lang="en-US" b="1" dirty="0"/>
              <a:t>DeloPro </a:t>
            </a:r>
            <a:r>
              <a:rPr lang="ru-RU" b="1" dirty="0"/>
              <a:t>5.0</a:t>
            </a:r>
            <a:r>
              <a:rPr lang="ru-RU" dirty="0"/>
              <a:t> (на условиях покупки </a:t>
            </a:r>
          </a:p>
          <a:p>
            <a:pPr marL="432000"/>
            <a:r>
              <a:rPr lang="ru-RU" dirty="0"/>
              <a:t>       Лицензий или аренды по модели </a:t>
            </a:r>
            <a:r>
              <a:rPr lang="en-US" dirty="0"/>
              <a:t>SaaS</a:t>
            </a:r>
            <a:r>
              <a:rPr lang="ru-RU" dirty="0"/>
              <a:t>);</a:t>
            </a:r>
            <a:endParaRPr lang="ru-RU" dirty="0" smtClean="0"/>
          </a:p>
          <a:p>
            <a:pPr marL="432000">
              <a:spcBef>
                <a:spcPts val="1200"/>
              </a:spcBef>
              <a:buFont typeface="Arial" pitchFamily="34" charset="0"/>
              <a:buChar char="•"/>
            </a:pPr>
            <a:r>
              <a:rPr lang="ru-RU" dirty="0" smtClean="0"/>
              <a:t>      внедрение интегрированных решений </a:t>
            </a:r>
            <a:r>
              <a:rPr lang="en-US" b="1" dirty="0" smtClean="0"/>
              <a:t>DeloPro</a:t>
            </a:r>
            <a:r>
              <a:rPr lang="en-US" dirty="0" smtClean="0"/>
              <a:t>-</a:t>
            </a:r>
            <a:r>
              <a:rPr lang="ru-RU" b="1" dirty="0" smtClean="0"/>
              <a:t>wBsuite</a:t>
            </a:r>
            <a:r>
              <a:rPr lang="ru-RU" dirty="0" smtClean="0"/>
              <a:t>;</a:t>
            </a:r>
          </a:p>
          <a:p>
            <a:pPr marL="432000">
              <a:spcBef>
                <a:spcPts val="1200"/>
              </a:spcBef>
              <a:buFont typeface="Arial" pitchFamily="34" charset="0"/>
              <a:buChar char="•"/>
            </a:pPr>
            <a:r>
              <a:rPr lang="ru-RU" dirty="0"/>
              <a:t>  </a:t>
            </a:r>
            <a:r>
              <a:rPr lang="ru-RU" dirty="0" smtClean="0"/>
              <a:t>    конфигурирование приложений и обучение пользователей;</a:t>
            </a:r>
            <a:endParaRPr lang="uk-UA" dirty="0" smtClean="0"/>
          </a:p>
          <a:p>
            <a:pPr marL="432000">
              <a:spcBef>
                <a:spcPts val="1200"/>
              </a:spcBef>
              <a:buFont typeface="Arial" pitchFamily="34" charset="0"/>
              <a:buChar char="•"/>
            </a:pPr>
            <a:r>
              <a:rPr lang="ru-RU" dirty="0" smtClean="0"/>
              <a:t>     </a:t>
            </a:r>
            <a:r>
              <a:rPr lang="en-US" dirty="0" smtClean="0"/>
              <a:t> </a:t>
            </a:r>
            <a:r>
              <a:rPr lang="ru-RU" dirty="0" smtClean="0"/>
              <a:t>доработки функциональности и адаптация интерфейса приложений;</a:t>
            </a:r>
            <a:endParaRPr lang="uk-UA" dirty="0" smtClean="0"/>
          </a:p>
          <a:p>
            <a:pPr marL="432000">
              <a:spcBef>
                <a:spcPts val="1200"/>
              </a:spcBef>
              <a:buFont typeface="Arial" pitchFamily="34" charset="0"/>
              <a:buChar char="•"/>
            </a:pPr>
            <a:r>
              <a:rPr lang="ru-RU" dirty="0" smtClean="0"/>
              <a:t>     </a:t>
            </a:r>
            <a:r>
              <a:rPr lang="en-US" dirty="0" smtClean="0"/>
              <a:t> </a:t>
            </a:r>
            <a:r>
              <a:rPr lang="ru-RU" dirty="0" smtClean="0"/>
              <a:t>разработка новых модулей и приложений "под заказ";</a:t>
            </a:r>
            <a:endParaRPr lang="uk-UA" dirty="0" smtClean="0"/>
          </a:p>
          <a:p>
            <a:pPr marL="432000">
              <a:spcBef>
                <a:spcPts val="1200"/>
              </a:spcBef>
              <a:buFont typeface="Arial" pitchFamily="34" charset="0"/>
              <a:buChar char="•"/>
            </a:pPr>
            <a:r>
              <a:rPr lang="ru-RU" dirty="0" smtClean="0"/>
              <a:t>     </a:t>
            </a:r>
            <a:r>
              <a:rPr lang="en-US" dirty="0" smtClean="0"/>
              <a:t> </a:t>
            </a:r>
            <a:r>
              <a:rPr lang="ru-RU" dirty="0" smtClean="0"/>
              <a:t>интеграция с </a:t>
            </a:r>
            <a:r>
              <a:rPr lang="en-US" dirty="0" smtClean="0"/>
              <a:t>ERP</a:t>
            </a:r>
            <a:r>
              <a:rPr lang="ru-RU" dirty="0" smtClean="0"/>
              <a:t>-системами клиентов;</a:t>
            </a:r>
            <a:endParaRPr lang="uk-UA" dirty="0" smtClean="0"/>
          </a:p>
          <a:p>
            <a:pPr marL="432000">
              <a:spcBef>
                <a:spcPts val="1200"/>
              </a:spcBef>
              <a:buFont typeface="Arial" pitchFamily="34" charset="0"/>
              <a:buChar char="•"/>
            </a:pPr>
            <a:r>
              <a:rPr lang="ru-RU" dirty="0" smtClean="0"/>
              <a:t>     </a:t>
            </a:r>
            <a:r>
              <a:rPr lang="en-US" dirty="0" smtClean="0"/>
              <a:t> </a:t>
            </a:r>
            <a:r>
              <a:rPr lang="ru-RU" dirty="0" smtClean="0"/>
              <a:t>поддержка пользователей Систем </a:t>
            </a:r>
            <a:r>
              <a:rPr lang="en-US" b="1" dirty="0" smtClean="0"/>
              <a:t>DeloPro</a:t>
            </a:r>
            <a:r>
              <a:rPr lang="ru-RU" dirty="0" smtClean="0"/>
              <a:t> и </a:t>
            </a:r>
            <a:r>
              <a:rPr lang="ru-RU" b="1" dirty="0" smtClean="0"/>
              <a:t>wBsuite</a:t>
            </a:r>
            <a:endParaRPr lang="uk-UA" dirty="0" smtClean="0"/>
          </a:p>
        </p:txBody>
      </p:sp>
      <p:pic>
        <p:nvPicPr>
          <p:cNvPr id="9" name="Рисунок 8" descr="wbs_logo_100big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211" y="5860169"/>
            <a:ext cx="1341517" cy="7958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5236</TotalTime>
  <Words>7058</Words>
  <Application>Microsoft Office PowerPoint</Application>
  <PresentationFormat>Экран (4:3)</PresentationFormat>
  <Paragraphs>656</Paragraphs>
  <Slides>55</Slides>
  <Notes>54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55</vt:i4>
      </vt:variant>
    </vt:vector>
  </HeadingPairs>
  <TitlesOfParts>
    <vt:vector size="56" baseType="lpstr">
      <vt:lpstr>Тема Office</vt:lpstr>
      <vt:lpstr>Платформа для управления профессиональными услугами</vt:lpstr>
      <vt:lpstr>WEB-проекты для бизнеса от компании КСИКОМ</vt:lpstr>
      <vt:lpstr>Инструментальная PHP-платформа Wad-er</vt:lpstr>
      <vt:lpstr>Инструментальная PHP-платформа Wad-er. Концепция</vt:lpstr>
      <vt:lpstr>Инструментальная PHP-платформа Wad-er. Панель управления (админка)</vt:lpstr>
      <vt:lpstr>Инструментальная PHP-платформа Wad-er. Рабочий интерфейс web-приложения (сайт)</vt:lpstr>
      <vt:lpstr>Платформа Wad-er в сравнении с другими фреймворками</vt:lpstr>
      <vt:lpstr>Платформа Wad-er в сравнении с другими фреймворками</vt:lpstr>
      <vt:lpstr>Инструментальная РНР-платформа Wad-er. Состав</vt:lpstr>
      <vt:lpstr>Назначение системы Wad-er Business Suite (wBsuite)</vt:lpstr>
      <vt:lpstr>Концепция развития и поддержки Системы wBsuite</vt:lpstr>
      <vt:lpstr>Позиционирование Системы wBsuite</vt:lpstr>
      <vt:lpstr>В2Е-портал wACM+CRM. Выгоды от внедрения </vt:lpstr>
      <vt:lpstr>Слайд 14</vt:lpstr>
      <vt:lpstr>Ключевые конкурентные преимущества Системы wBsuite</vt:lpstr>
      <vt:lpstr>Ключевые конкурентные преимущества Системы wBsuite</vt:lpstr>
      <vt:lpstr>Ключевые конкурентные преимущества Системы wBsuite</vt:lpstr>
      <vt:lpstr>Ключевые конкурентные преимущества Системы wBsuite</vt:lpstr>
      <vt:lpstr>Ключевые конкурентные преимущества Системы wBsuite</vt:lpstr>
      <vt:lpstr>Состав и структура Системы wBsuite</vt:lpstr>
      <vt:lpstr>Конфигурация wACM+CRM</vt:lpstr>
      <vt:lpstr>Конфигурация wACM+CRM. Позиционирование</vt:lpstr>
      <vt:lpstr>Конфигурация wACM+CRM. Инструменты управления</vt:lpstr>
      <vt:lpstr>Конфигурация wACM+CRM. Инструменты управления</vt:lpstr>
      <vt:lpstr>Конфигурация wACM+CRM. Инструменты управления</vt:lpstr>
      <vt:lpstr>Конфигурация wACM+CRM. Адаптивный кейс-менеджмент</vt:lpstr>
      <vt:lpstr>Конфигурация wACM+CRM. Адаптивный кейс-менеджмент</vt:lpstr>
      <vt:lpstr>Конфигурация wACM+CRM. Модуль Кейсы</vt:lpstr>
      <vt:lpstr>Конфигурация wACM+CRM. Модуль Кейсы</vt:lpstr>
      <vt:lpstr>Конфигурация wACM+CRM. Модуль Кейсы</vt:lpstr>
      <vt:lpstr>Конфигурация wACM+CRM. Модуль Кейсы</vt:lpstr>
      <vt:lpstr>Конфигурация wACM+CRM</vt:lpstr>
      <vt:lpstr>Конфигурация wACM+CRM. Управление документооборотом</vt:lpstr>
      <vt:lpstr>Конфигурация wACM+CRM. Управление документооборотом</vt:lpstr>
      <vt:lpstr>Конфигурация wACM+CRM. Модуль Документы</vt:lpstr>
      <vt:lpstr>Конфигурация wACM+CRM. Модуль Документы</vt:lpstr>
      <vt:lpstr>Конфигурация wACM+CRM. Модуль Документы</vt:lpstr>
      <vt:lpstr>Конфигурация wACM+CRM</vt:lpstr>
      <vt:lpstr>Конфигурация wACM+CRM. Управление инцидентами</vt:lpstr>
      <vt:lpstr>Конфигурация wACM+CRM. Модуль Инциденты</vt:lpstr>
      <vt:lpstr>Конфигурация wACM+CRM. Модуль Инциденты</vt:lpstr>
      <vt:lpstr>Конфигурация wACM+CRM. Модуль Инциденты</vt:lpstr>
      <vt:lpstr>Конфигурация wACM+CRM</vt:lpstr>
      <vt:lpstr>Конфигурация wACM+CRM. Проектный менеджмент</vt:lpstr>
      <vt:lpstr>Конфигурация wACM+CRM. Модуль Проекты</vt:lpstr>
      <vt:lpstr>Конфигурация wACM+CRM. Модуль Проекты</vt:lpstr>
      <vt:lpstr>Конфигурация wACM+CRM. Модуль Проекты</vt:lpstr>
      <vt:lpstr>Конфигурация wACM+CRM. Модуль Проекты</vt:lpstr>
      <vt:lpstr>Конфигурация wACM+CRM</vt:lpstr>
      <vt:lpstr>Конфигурация wACM+CRM. Управление переговорами</vt:lpstr>
      <vt:lpstr>Конфигурация wACM+CRM. Модуль Переговоры</vt:lpstr>
      <vt:lpstr>Конфигурация wACM+CRM. Модуль Переговоры</vt:lpstr>
      <vt:lpstr>Конфигурация wACM+CRM. Модуль Переговоры</vt:lpstr>
      <vt:lpstr>Конфигурация wACM+CRM</vt:lpstr>
      <vt:lpstr>Предоставляемые услуги</vt:lpstr>
    </vt:vector>
  </TitlesOfParts>
  <Company>Krokoz™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Nickolay</dc:creator>
  <cp:lastModifiedBy>Lunin</cp:lastModifiedBy>
  <cp:revision>553</cp:revision>
  <dcterms:created xsi:type="dcterms:W3CDTF">2013-04-24T10:20:08Z</dcterms:created>
  <dcterms:modified xsi:type="dcterms:W3CDTF">2014-03-23T17:42:18Z</dcterms:modified>
</cp:coreProperties>
</file>